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59" r:id="rId5"/>
    <p:sldId id="264" r:id="rId6"/>
    <p:sldId id="265" r:id="rId7"/>
    <p:sldId id="266" r:id="rId8"/>
    <p:sldId id="268" r:id="rId9"/>
    <p:sldId id="260" r:id="rId10"/>
    <p:sldId id="261" r:id="rId11"/>
    <p:sldId id="262" r:id="rId12"/>
    <p:sldId id="263" r:id="rId13"/>
    <p:sldId id="271" r:id="rId14"/>
    <p:sldId id="267" r:id="rId15"/>
    <p:sldId id="269" r:id="rId16"/>
    <p:sldId id="286" r:id="rId17"/>
    <p:sldId id="285" r:id="rId18"/>
    <p:sldId id="284" r:id="rId19"/>
    <p:sldId id="287" r:id="rId20"/>
    <p:sldId id="283" r:id="rId21"/>
    <p:sldId id="288" r:id="rId22"/>
    <p:sldId id="282" r:id="rId23"/>
    <p:sldId id="281" r:id="rId24"/>
    <p:sldId id="280" r:id="rId25"/>
    <p:sldId id="279" r:id="rId26"/>
    <p:sldId id="289" r:id="rId27"/>
    <p:sldId id="278" r:id="rId28"/>
    <p:sldId id="270" r:id="rId29"/>
    <p:sldId id="272" r:id="rId30"/>
    <p:sldId id="277" r:id="rId31"/>
    <p:sldId id="276" r:id="rId32"/>
    <p:sldId id="275" r:id="rId33"/>
    <p:sldId id="274" r:id="rId34"/>
    <p:sldId id="273" r:id="rId35"/>
    <p:sldId id="294" r:id="rId36"/>
    <p:sldId id="293" r:id="rId37"/>
    <p:sldId id="292" r:id="rId38"/>
    <p:sldId id="291" r:id="rId39"/>
    <p:sldId id="290" r:id="rId40"/>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2" d="100"/>
          <a:sy n="62" d="100"/>
        </p:scale>
        <p:origin x="-100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E1F64A57-5D64-416D-819B-E145AB25759B}" type="datetimeFigureOut">
              <a:rPr lang="ar-EG" smtClean="0"/>
              <a:t>17/04/1440</a:t>
            </a:fld>
            <a:endParaRPr lang="ar-EG"/>
          </a:p>
        </p:txBody>
      </p:sp>
      <p:sp>
        <p:nvSpPr>
          <p:cNvPr id="20" name="عنصر نائب للتذييل 19"/>
          <p:cNvSpPr>
            <a:spLocks noGrp="1"/>
          </p:cNvSpPr>
          <p:nvPr>
            <p:ph type="ftr" sz="quarter" idx="11"/>
          </p:nvPr>
        </p:nvSpPr>
        <p:spPr/>
        <p:txBody>
          <a:bodyPr/>
          <a:lstStyle>
            <a:extLst/>
          </a:lstStyle>
          <a:p>
            <a:endParaRPr lang="ar-EG"/>
          </a:p>
        </p:txBody>
      </p:sp>
      <p:sp>
        <p:nvSpPr>
          <p:cNvPr id="10" name="عنصر نائب لرقم الشريحة 9"/>
          <p:cNvSpPr>
            <a:spLocks noGrp="1"/>
          </p:cNvSpPr>
          <p:nvPr>
            <p:ph type="sldNum" sz="quarter" idx="12"/>
          </p:nvPr>
        </p:nvSpPr>
        <p:spPr/>
        <p:txBody>
          <a:bodyPr/>
          <a:lstStyle>
            <a:extLst/>
          </a:lstStyle>
          <a:p>
            <a:fld id="{5DFD72B4-03B6-40BB-ABAD-82639F3E6E0E}" type="slidenum">
              <a:rPr lang="ar-EG" smtClean="0"/>
              <a:t>‹#›</a:t>
            </a:fld>
            <a:endParaRPr lang="ar-EG"/>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E1F64A57-5D64-416D-819B-E145AB25759B}" type="datetimeFigureOut">
              <a:rPr lang="ar-EG" smtClean="0"/>
              <a:t>17/04/1440</a:t>
            </a:fld>
            <a:endParaRPr lang="ar-EG"/>
          </a:p>
        </p:txBody>
      </p:sp>
      <p:sp>
        <p:nvSpPr>
          <p:cNvPr id="5" name="عنصر نائب للتذييل 4"/>
          <p:cNvSpPr>
            <a:spLocks noGrp="1"/>
          </p:cNvSpPr>
          <p:nvPr>
            <p:ph type="ftr" sz="quarter" idx="11"/>
          </p:nvPr>
        </p:nvSpPr>
        <p:spPr/>
        <p:txBody>
          <a:bodyPr/>
          <a:lstStyle>
            <a:extLst/>
          </a:lstStyle>
          <a:p>
            <a:endParaRPr lang="ar-EG"/>
          </a:p>
        </p:txBody>
      </p:sp>
      <p:sp>
        <p:nvSpPr>
          <p:cNvPr id="6" name="عنصر نائب لرقم الشريحة 5"/>
          <p:cNvSpPr>
            <a:spLocks noGrp="1"/>
          </p:cNvSpPr>
          <p:nvPr>
            <p:ph type="sldNum" sz="quarter" idx="12"/>
          </p:nvPr>
        </p:nvSpPr>
        <p:spPr/>
        <p:txBody>
          <a:bodyPr/>
          <a:lstStyle>
            <a:extLst/>
          </a:lstStyle>
          <a:p>
            <a:fld id="{5DFD72B4-03B6-40BB-ABAD-82639F3E6E0E}"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E1F64A57-5D64-416D-819B-E145AB25759B}" type="datetimeFigureOut">
              <a:rPr lang="ar-EG" smtClean="0"/>
              <a:t>17/04/1440</a:t>
            </a:fld>
            <a:endParaRPr lang="ar-EG"/>
          </a:p>
        </p:txBody>
      </p:sp>
      <p:sp>
        <p:nvSpPr>
          <p:cNvPr id="5" name="عنصر نائب للتذييل 4"/>
          <p:cNvSpPr>
            <a:spLocks noGrp="1"/>
          </p:cNvSpPr>
          <p:nvPr>
            <p:ph type="ftr" sz="quarter" idx="11"/>
          </p:nvPr>
        </p:nvSpPr>
        <p:spPr/>
        <p:txBody>
          <a:bodyPr/>
          <a:lstStyle>
            <a:extLst/>
          </a:lstStyle>
          <a:p>
            <a:endParaRPr lang="ar-EG"/>
          </a:p>
        </p:txBody>
      </p:sp>
      <p:sp>
        <p:nvSpPr>
          <p:cNvPr id="6" name="عنصر نائب لرقم الشريحة 5"/>
          <p:cNvSpPr>
            <a:spLocks noGrp="1"/>
          </p:cNvSpPr>
          <p:nvPr>
            <p:ph type="sldNum" sz="quarter" idx="12"/>
          </p:nvPr>
        </p:nvSpPr>
        <p:spPr/>
        <p:txBody>
          <a:bodyPr/>
          <a:lstStyle>
            <a:extLst/>
          </a:lstStyle>
          <a:p>
            <a:fld id="{5DFD72B4-03B6-40BB-ABAD-82639F3E6E0E}"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E1F64A57-5D64-416D-819B-E145AB25759B}" type="datetimeFigureOut">
              <a:rPr lang="ar-EG" smtClean="0"/>
              <a:t>17/04/1440</a:t>
            </a:fld>
            <a:endParaRPr lang="ar-EG"/>
          </a:p>
        </p:txBody>
      </p:sp>
      <p:sp>
        <p:nvSpPr>
          <p:cNvPr id="5" name="عنصر نائب للتذييل 4"/>
          <p:cNvSpPr>
            <a:spLocks noGrp="1"/>
          </p:cNvSpPr>
          <p:nvPr>
            <p:ph type="ftr" sz="quarter" idx="11"/>
          </p:nvPr>
        </p:nvSpPr>
        <p:spPr/>
        <p:txBody>
          <a:bodyPr/>
          <a:lstStyle>
            <a:extLst/>
          </a:lstStyle>
          <a:p>
            <a:endParaRPr lang="ar-EG"/>
          </a:p>
        </p:txBody>
      </p:sp>
      <p:sp>
        <p:nvSpPr>
          <p:cNvPr id="6" name="عنصر نائب لرقم الشريحة 5"/>
          <p:cNvSpPr>
            <a:spLocks noGrp="1"/>
          </p:cNvSpPr>
          <p:nvPr>
            <p:ph type="sldNum" sz="quarter" idx="12"/>
          </p:nvPr>
        </p:nvSpPr>
        <p:spPr/>
        <p:txBody>
          <a:bodyPr/>
          <a:lstStyle>
            <a:extLst/>
          </a:lstStyle>
          <a:p>
            <a:fld id="{5DFD72B4-03B6-40BB-ABAD-82639F3E6E0E}"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E1F64A57-5D64-416D-819B-E145AB25759B}" type="datetimeFigureOut">
              <a:rPr lang="ar-EG" smtClean="0"/>
              <a:t>17/04/1440</a:t>
            </a:fld>
            <a:endParaRPr lang="ar-EG"/>
          </a:p>
        </p:txBody>
      </p:sp>
      <p:sp>
        <p:nvSpPr>
          <p:cNvPr id="5" name="عنصر نائب للتذييل 4"/>
          <p:cNvSpPr>
            <a:spLocks noGrp="1"/>
          </p:cNvSpPr>
          <p:nvPr>
            <p:ph type="ftr" sz="quarter" idx="11"/>
          </p:nvPr>
        </p:nvSpPr>
        <p:spPr/>
        <p:txBody>
          <a:bodyPr/>
          <a:lstStyle>
            <a:extLst/>
          </a:lstStyle>
          <a:p>
            <a:endParaRPr lang="ar-EG"/>
          </a:p>
        </p:txBody>
      </p:sp>
      <p:sp>
        <p:nvSpPr>
          <p:cNvPr id="6" name="عنصر نائب لرقم الشريحة 5"/>
          <p:cNvSpPr>
            <a:spLocks noGrp="1"/>
          </p:cNvSpPr>
          <p:nvPr>
            <p:ph type="sldNum" sz="quarter" idx="12"/>
          </p:nvPr>
        </p:nvSpPr>
        <p:spPr/>
        <p:txBody>
          <a:bodyPr/>
          <a:lstStyle>
            <a:extLst/>
          </a:lstStyle>
          <a:p>
            <a:fld id="{5DFD72B4-03B6-40BB-ABAD-82639F3E6E0E}" type="slidenum">
              <a:rPr lang="ar-EG" smtClean="0"/>
              <a:t>‹#›</a:t>
            </a:fld>
            <a:endParaRPr lang="ar-EG"/>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E1F64A57-5D64-416D-819B-E145AB25759B}" type="datetimeFigureOut">
              <a:rPr lang="ar-EG" smtClean="0"/>
              <a:t>17/04/1440</a:t>
            </a:fld>
            <a:endParaRPr lang="ar-EG"/>
          </a:p>
        </p:txBody>
      </p:sp>
      <p:sp>
        <p:nvSpPr>
          <p:cNvPr id="6" name="عنصر نائب للتذييل 5"/>
          <p:cNvSpPr>
            <a:spLocks noGrp="1"/>
          </p:cNvSpPr>
          <p:nvPr>
            <p:ph type="ftr" sz="quarter" idx="11"/>
          </p:nvPr>
        </p:nvSpPr>
        <p:spPr/>
        <p:txBody>
          <a:bodyPr/>
          <a:lstStyle>
            <a:extLst/>
          </a:lstStyle>
          <a:p>
            <a:endParaRPr lang="ar-EG"/>
          </a:p>
        </p:txBody>
      </p:sp>
      <p:sp>
        <p:nvSpPr>
          <p:cNvPr id="7" name="عنصر نائب لرقم الشريحة 6"/>
          <p:cNvSpPr>
            <a:spLocks noGrp="1"/>
          </p:cNvSpPr>
          <p:nvPr>
            <p:ph type="sldNum" sz="quarter" idx="12"/>
          </p:nvPr>
        </p:nvSpPr>
        <p:spPr/>
        <p:txBody>
          <a:bodyPr/>
          <a:lstStyle>
            <a:extLst/>
          </a:lstStyle>
          <a:p>
            <a:fld id="{5DFD72B4-03B6-40BB-ABAD-82639F3E6E0E}"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E1F64A57-5D64-416D-819B-E145AB25759B}" type="datetimeFigureOut">
              <a:rPr lang="ar-EG" smtClean="0"/>
              <a:t>17/04/1440</a:t>
            </a:fld>
            <a:endParaRPr lang="ar-EG"/>
          </a:p>
        </p:txBody>
      </p:sp>
      <p:sp>
        <p:nvSpPr>
          <p:cNvPr id="8" name="عنصر نائب للتذييل 7"/>
          <p:cNvSpPr>
            <a:spLocks noGrp="1"/>
          </p:cNvSpPr>
          <p:nvPr>
            <p:ph type="ftr" sz="quarter" idx="11"/>
          </p:nvPr>
        </p:nvSpPr>
        <p:spPr/>
        <p:txBody>
          <a:bodyPr/>
          <a:lstStyle>
            <a:extLst/>
          </a:lstStyle>
          <a:p>
            <a:endParaRPr lang="ar-EG"/>
          </a:p>
        </p:txBody>
      </p:sp>
      <p:sp>
        <p:nvSpPr>
          <p:cNvPr id="9" name="عنصر نائب لرقم الشريحة 8"/>
          <p:cNvSpPr>
            <a:spLocks noGrp="1"/>
          </p:cNvSpPr>
          <p:nvPr>
            <p:ph type="sldNum" sz="quarter" idx="12"/>
          </p:nvPr>
        </p:nvSpPr>
        <p:spPr/>
        <p:txBody>
          <a:bodyPr/>
          <a:lstStyle>
            <a:extLst/>
          </a:lstStyle>
          <a:p>
            <a:fld id="{5DFD72B4-03B6-40BB-ABAD-82639F3E6E0E}" type="slidenum">
              <a:rPr lang="ar-EG" smtClean="0"/>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E1F64A57-5D64-416D-819B-E145AB25759B}" type="datetimeFigureOut">
              <a:rPr lang="ar-EG" smtClean="0"/>
              <a:t>17/04/1440</a:t>
            </a:fld>
            <a:endParaRPr lang="ar-EG"/>
          </a:p>
        </p:txBody>
      </p:sp>
      <p:sp>
        <p:nvSpPr>
          <p:cNvPr id="4" name="عنصر نائب للتذييل 3"/>
          <p:cNvSpPr>
            <a:spLocks noGrp="1"/>
          </p:cNvSpPr>
          <p:nvPr>
            <p:ph type="ftr" sz="quarter" idx="11"/>
          </p:nvPr>
        </p:nvSpPr>
        <p:spPr/>
        <p:txBody>
          <a:bodyPr/>
          <a:lstStyle>
            <a:extLst/>
          </a:lstStyle>
          <a:p>
            <a:endParaRPr lang="ar-EG"/>
          </a:p>
        </p:txBody>
      </p:sp>
      <p:sp>
        <p:nvSpPr>
          <p:cNvPr id="5" name="عنصر نائب لرقم الشريحة 4"/>
          <p:cNvSpPr>
            <a:spLocks noGrp="1"/>
          </p:cNvSpPr>
          <p:nvPr>
            <p:ph type="sldNum" sz="quarter" idx="12"/>
          </p:nvPr>
        </p:nvSpPr>
        <p:spPr/>
        <p:txBody>
          <a:bodyPr/>
          <a:lstStyle>
            <a:extLst/>
          </a:lstStyle>
          <a:p>
            <a:fld id="{5DFD72B4-03B6-40BB-ABAD-82639F3E6E0E}"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E1F64A57-5D64-416D-819B-E145AB25759B}" type="datetimeFigureOut">
              <a:rPr lang="ar-EG" smtClean="0"/>
              <a:t>17/04/1440</a:t>
            </a:fld>
            <a:endParaRPr lang="ar-EG"/>
          </a:p>
        </p:txBody>
      </p:sp>
      <p:sp>
        <p:nvSpPr>
          <p:cNvPr id="3" name="عنصر نائب للتذييل 2"/>
          <p:cNvSpPr>
            <a:spLocks noGrp="1"/>
          </p:cNvSpPr>
          <p:nvPr>
            <p:ph type="ftr" sz="quarter" idx="11"/>
          </p:nvPr>
        </p:nvSpPr>
        <p:spPr/>
        <p:txBody>
          <a:bodyPr/>
          <a:lstStyle>
            <a:extLst/>
          </a:lstStyle>
          <a:p>
            <a:endParaRPr lang="ar-EG"/>
          </a:p>
        </p:txBody>
      </p:sp>
      <p:sp>
        <p:nvSpPr>
          <p:cNvPr id="4" name="عنصر نائب لرقم الشريحة 3"/>
          <p:cNvSpPr>
            <a:spLocks noGrp="1"/>
          </p:cNvSpPr>
          <p:nvPr>
            <p:ph type="sldNum" sz="quarter" idx="12"/>
          </p:nvPr>
        </p:nvSpPr>
        <p:spPr/>
        <p:txBody>
          <a:bodyPr/>
          <a:lstStyle>
            <a:extLst/>
          </a:lstStyle>
          <a:p>
            <a:fld id="{5DFD72B4-03B6-40BB-ABAD-82639F3E6E0E}" type="slidenum">
              <a:rPr lang="ar-EG" smtClean="0"/>
              <a:t>‹#›</a:t>
            </a:fld>
            <a:endParaRPr lang="ar-EG"/>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E1F64A57-5D64-416D-819B-E145AB25759B}" type="datetimeFigureOut">
              <a:rPr lang="ar-EG" smtClean="0"/>
              <a:t>17/04/1440</a:t>
            </a:fld>
            <a:endParaRPr lang="ar-EG"/>
          </a:p>
        </p:txBody>
      </p:sp>
      <p:sp>
        <p:nvSpPr>
          <p:cNvPr id="6" name="عنصر نائب للتذييل 5"/>
          <p:cNvSpPr>
            <a:spLocks noGrp="1"/>
          </p:cNvSpPr>
          <p:nvPr>
            <p:ph type="ftr" sz="quarter" idx="11"/>
          </p:nvPr>
        </p:nvSpPr>
        <p:spPr/>
        <p:txBody>
          <a:bodyPr/>
          <a:lstStyle>
            <a:extLst/>
          </a:lstStyle>
          <a:p>
            <a:endParaRPr lang="ar-EG"/>
          </a:p>
        </p:txBody>
      </p:sp>
      <p:sp>
        <p:nvSpPr>
          <p:cNvPr id="7" name="عنصر نائب لرقم الشريحة 6"/>
          <p:cNvSpPr>
            <a:spLocks noGrp="1"/>
          </p:cNvSpPr>
          <p:nvPr>
            <p:ph type="sldNum" sz="quarter" idx="12"/>
          </p:nvPr>
        </p:nvSpPr>
        <p:spPr/>
        <p:txBody>
          <a:bodyPr/>
          <a:lstStyle>
            <a:extLst/>
          </a:lstStyle>
          <a:p>
            <a:fld id="{5DFD72B4-03B6-40BB-ABAD-82639F3E6E0E}" type="slidenum">
              <a:rPr lang="ar-EG" smtClean="0"/>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E1F64A57-5D64-416D-819B-E145AB25759B}" type="datetimeFigureOut">
              <a:rPr lang="ar-EG" smtClean="0"/>
              <a:t>17/04/1440</a:t>
            </a:fld>
            <a:endParaRPr lang="ar-EG"/>
          </a:p>
        </p:txBody>
      </p:sp>
      <p:sp>
        <p:nvSpPr>
          <p:cNvPr id="6" name="عنصر نائب للتذييل 5"/>
          <p:cNvSpPr>
            <a:spLocks noGrp="1"/>
          </p:cNvSpPr>
          <p:nvPr>
            <p:ph type="ftr" sz="quarter" idx="11"/>
          </p:nvPr>
        </p:nvSpPr>
        <p:spPr/>
        <p:txBody>
          <a:bodyPr/>
          <a:lstStyle>
            <a:extLst/>
          </a:lstStyle>
          <a:p>
            <a:endParaRPr lang="ar-EG"/>
          </a:p>
        </p:txBody>
      </p:sp>
      <p:sp>
        <p:nvSpPr>
          <p:cNvPr id="7" name="عنصر نائب لرقم الشريحة 6"/>
          <p:cNvSpPr>
            <a:spLocks noGrp="1"/>
          </p:cNvSpPr>
          <p:nvPr>
            <p:ph type="sldNum" sz="quarter" idx="12"/>
          </p:nvPr>
        </p:nvSpPr>
        <p:spPr/>
        <p:txBody>
          <a:bodyPr/>
          <a:lstStyle>
            <a:extLst/>
          </a:lstStyle>
          <a:p>
            <a:fld id="{5DFD72B4-03B6-40BB-ABAD-82639F3E6E0E}" type="slidenum">
              <a:rPr lang="ar-EG" smtClean="0"/>
              <a:t>‹#›</a:t>
            </a:fld>
            <a:endParaRPr lang="ar-EG"/>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1F64A57-5D64-416D-819B-E145AB25759B}" type="datetimeFigureOut">
              <a:rPr lang="ar-EG" smtClean="0"/>
              <a:t>17/04/1440</a:t>
            </a:fld>
            <a:endParaRPr lang="ar-EG"/>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EG"/>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DFD72B4-03B6-40BB-ABAD-82639F3E6E0E}" type="slidenum">
              <a:rPr lang="ar-EG" smtClean="0"/>
              <a:t>‹#›</a:t>
            </a:fld>
            <a:endParaRPr lang="ar-EG"/>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928662" y="642918"/>
            <a:ext cx="7772400" cy="1470025"/>
          </a:xfrm>
        </p:spPr>
        <p:txBody>
          <a:bodyPr/>
          <a:lstStyle/>
          <a:p>
            <a:r>
              <a:rPr lang="en-US" b="1" u="sng" dirty="0" smtClean="0"/>
              <a:t>Lymphatic system</a:t>
            </a:r>
            <a:endParaRPr lang="ar-EG" dirty="0"/>
          </a:p>
        </p:txBody>
      </p:sp>
      <p:sp>
        <p:nvSpPr>
          <p:cNvPr id="3" name="عنوان فرعي 2"/>
          <p:cNvSpPr>
            <a:spLocks noGrp="1"/>
          </p:cNvSpPr>
          <p:nvPr>
            <p:ph type="subTitle" idx="1"/>
          </p:nvPr>
        </p:nvSpPr>
        <p:spPr>
          <a:xfrm>
            <a:off x="1142976" y="2214554"/>
            <a:ext cx="7429552" cy="4000528"/>
          </a:xfrm>
        </p:spPr>
        <p:txBody>
          <a:bodyPr>
            <a:normAutofit fontScale="55000" lnSpcReduction="20000"/>
          </a:bodyPr>
          <a:lstStyle/>
          <a:p>
            <a:pPr algn="l" rtl="0">
              <a:lnSpc>
                <a:spcPct val="170000"/>
              </a:lnSpc>
              <a:buFont typeface="Wingdings" pitchFamily="2" charset="2"/>
              <a:buChar char="q"/>
            </a:pPr>
            <a:r>
              <a:rPr lang="en-US" sz="3600" b="1" dirty="0">
                <a:solidFill>
                  <a:srgbClr val="FF0000"/>
                </a:solidFill>
              </a:rPr>
              <a:t>Function of the lymph:</a:t>
            </a:r>
          </a:p>
          <a:p>
            <a:pPr algn="l" rtl="0">
              <a:lnSpc>
                <a:spcPct val="170000"/>
              </a:lnSpc>
              <a:buFont typeface="Wingdings" pitchFamily="2" charset="2"/>
              <a:buChar char="q"/>
            </a:pPr>
            <a:r>
              <a:rPr lang="en-US" sz="3600" b="1" dirty="0">
                <a:solidFill>
                  <a:srgbClr val="FF0000"/>
                </a:solidFill>
              </a:rPr>
              <a:t>Function of lymph nodes:</a:t>
            </a:r>
          </a:p>
          <a:p>
            <a:pPr algn="l" rtl="0">
              <a:lnSpc>
                <a:spcPct val="170000"/>
              </a:lnSpc>
              <a:buFont typeface="Wingdings" pitchFamily="2" charset="2"/>
              <a:buChar char="q"/>
            </a:pPr>
            <a:r>
              <a:rPr lang="en-US" sz="3600" b="1" dirty="0">
                <a:solidFill>
                  <a:srgbClr val="FF0000"/>
                </a:solidFill>
              </a:rPr>
              <a:t> </a:t>
            </a:r>
            <a:r>
              <a:rPr lang="en-US" sz="3600" b="1" dirty="0" smtClean="0">
                <a:solidFill>
                  <a:srgbClr val="FF0000"/>
                </a:solidFill>
              </a:rPr>
              <a:t> </a:t>
            </a:r>
            <a:r>
              <a:rPr lang="en-US" sz="3600" b="1" dirty="0">
                <a:solidFill>
                  <a:srgbClr val="FF0000"/>
                </a:solidFill>
              </a:rPr>
              <a:t>Lymph  circulation:</a:t>
            </a:r>
          </a:p>
          <a:p>
            <a:pPr algn="l" rtl="0">
              <a:lnSpc>
                <a:spcPct val="170000"/>
              </a:lnSpc>
              <a:buFont typeface="Wingdings" pitchFamily="2" charset="2"/>
              <a:buChar char="q"/>
            </a:pPr>
            <a:r>
              <a:rPr lang="en-US" sz="3600" b="1" dirty="0">
                <a:solidFill>
                  <a:srgbClr val="FF0000"/>
                </a:solidFill>
              </a:rPr>
              <a:t>Lymph nodes of </a:t>
            </a:r>
            <a:r>
              <a:rPr lang="en-US" sz="3600" b="1" dirty="0" smtClean="0">
                <a:solidFill>
                  <a:srgbClr val="FF0000"/>
                </a:solidFill>
              </a:rPr>
              <a:t>cattle</a:t>
            </a:r>
          </a:p>
          <a:p>
            <a:pPr algn="l" rtl="0">
              <a:lnSpc>
                <a:spcPct val="170000"/>
              </a:lnSpc>
              <a:buFont typeface="Wingdings" pitchFamily="2" charset="2"/>
              <a:buChar char="q"/>
            </a:pPr>
            <a:r>
              <a:rPr lang="en-US" sz="3600" b="1" dirty="0" smtClean="0">
                <a:solidFill>
                  <a:srgbClr val="FF0000"/>
                </a:solidFill>
              </a:rPr>
              <a:t>Head, neck, thorax, </a:t>
            </a:r>
            <a:r>
              <a:rPr lang="en-US" sz="3600" b="1" dirty="0" err="1" smtClean="0">
                <a:solidFill>
                  <a:srgbClr val="FF0000"/>
                </a:solidFill>
              </a:rPr>
              <a:t>abdmen</a:t>
            </a:r>
            <a:r>
              <a:rPr lang="en-US" sz="3600" b="1" dirty="0" smtClean="0">
                <a:solidFill>
                  <a:srgbClr val="FF0000"/>
                </a:solidFill>
              </a:rPr>
              <a:t>, pelvis&amp; hind limbs</a:t>
            </a:r>
          </a:p>
          <a:p>
            <a:pPr algn="l" rtl="0">
              <a:lnSpc>
                <a:spcPct val="170000"/>
              </a:lnSpc>
              <a:buFont typeface="Wingdings" pitchFamily="2" charset="2"/>
              <a:buChar char="q"/>
            </a:pPr>
            <a:r>
              <a:rPr lang="en-US" sz="3600" b="1" dirty="0" smtClean="0">
                <a:solidFill>
                  <a:srgbClr val="FF0000"/>
                </a:solidFill>
              </a:rPr>
              <a:t>Carcass lymph nodes</a:t>
            </a:r>
          </a:p>
          <a:p>
            <a:pPr algn="l" rtl="0">
              <a:lnSpc>
                <a:spcPct val="170000"/>
              </a:lnSpc>
              <a:buFont typeface="Wingdings" pitchFamily="2" charset="2"/>
              <a:buChar char="q"/>
            </a:pPr>
            <a:r>
              <a:rPr lang="en-US" sz="3600" b="1" dirty="0" err="1" smtClean="0">
                <a:solidFill>
                  <a:srgbClr val="FF0000"/>
                </a:solidFill>
              </a:rPr>
              <a:t>Haemo</a:t>
            </a:r>
            <a:r>
              <a:rPr lang="en-US" sz="3600" b="1" dirty="0" smtClean="0">
                <a:solidFill>
                  <a:srgbClr val="FF0000"/>
                </a:solidFill>
              </a:rPr>
              <a:t> lymph nodes</a:t>
            </a:r>
          </a:p>
          <a:p>
            <a:pPr algn="l" rtl="0">
              <a:buFont typeface="Wingdings" pitchFamily="2" charset="2"/>
              <a:buChar char="q"/>
            </a:pPr>
            <a:endParaRPr lang="en-US" dirty="0"/>
          </a:p>
          <a:p>
            <a:endParaRPr lang="ar-E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571472" y="4063492"/>
          <a:ext cx="8572528" cy="2794508"/>
        </p:xfrm>
        <a:graphic>
          <a:graphicData uri="http://schemas.openxmlformats.org/drawingml/2006/table">
            <a:tbl>
              <a:tblPr/>
              <a:tblGrid>
                <a:gridCol w="434026"/>
                <a:gridCol w="8138502"/>
              </a:tblGrid>
              <a:tr h="0">
                <a:tc>
                  <a:txBody>
                    <a:bodyPr/>
                    <a:lstStyle/>
                    <a:p>
                      <a:pPr algn="just" rtl="0">
                        <a:lnSpc>
                          <a:spcPct val="115000"/>
                        </a:lnSpc>
                        <a:spcAft>
                          <a:spcPts val="0"/>
                        </a:spcAft>
                      </a:pPr>
                      <a:r>
                        <a:rPr lang="en-US" sz="1800" b="1" dirty="0" smtClean="0">
                          <a:latin typeface="Calibri"/>
                          <a:ea typeface="Calibri"/>
                          <a:cs typeface="Arial"/>
                        </a:rPr>
                        <a:t>2</a:t>
                      </a:r>
                      <a:endParaRPr lang="en-US" sz="1800" b="1" dirty="0">
                        <a:latin typeface="Calibri"/>
                        <a:ea typeface="Calibri"/>
                        <a:cs typeface="Arial"/>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algn="l" rtl="1" eaLnBrk="1" latinLnBrk="0" hangingPunct="1">
                        <a:lnSpc>
                          <a:spcPct val="150000"/>
                        </a:lnSpc>
                        <a:spcAft>
                          <a:spcPts val="0"/>
                        </a:spcAft>
                      </a:pPr>
                      <a:r>
                        <a:rPr kumimoji="0" lang="en-US" sz="2800" b="1" kern="1200" dirty="0">
                          <a:solidFill>
                            <a:srgbClr val="FF0000"/>
                          </a:solidFill>
                          <a:latin typeface="Times New Roman"/>
                          <a:ea typeface="Calibri"/>
                          <a:cs typeface="Arial"/>
                        </a:rPr>
                        <a:t>Parotid </a:t>
                      </a:r>
                      <a:r>
                        <a:rPr kumimoji="0" lang="en-US" sz="2800" b="1" kern="1200" dirty="0" err="1">
                          <a:solidFill>
                            <a:srgbClr val="FF0000"/>
                          </a:solidFill>
                          <a:latin typeface="Times New Roman"/>
                          <a:ea typeface="Calibri"/>
                          <a:cs typeface="Arial"/>
                        </a:rPr>
                        <a:t>L.n</a:t>
                      </a:r>
                      <a:r>
                        <a:rPr kumimoji="0" lang="en-US" sz="2800" b="1" kern="1200" dirty="0">
                          <a:solidFill>
                            <a:srgbClr val="FF0000"/>
                          </a:solidFill>
                          <a:latin typeface="Times New Roman"/>
                          <a:ea typeface="Calibri"/>
                          <a:cs typeface="Arial"/>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l" rtl="1">
                        <a:lnSpc>
                          <a:spcPct val="150000"/>
                        </a:lnSpc>
                        <a:spcAft>
                          <a:spcPts val="0"/>
                        </a:spcAft>
                      </a:pPr>
                      <a:r>
                        <a:rPr lang="en-US" sz="2400" b="1" dirty="0">
                          <a:solidFill>
                            <a:srgbClr val="FF0000"/>
                          </a:solidFill>
                          <a:latin typeface="Times New Roman"/>
                          <a:ea typeface="Calibri"/>
                          <a:cs typeface="Arial"/>
                        </a:rPr>
                        <a:t>P</a:t>
                      </a:r>
                      <a:endParaRPr lang="en-US" sz="1800" b="1" dirty="0">
                        <a:solidFill>
                          <a:srgbClr val="FF0000"/>
                        </a:solidFill>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1">
                        <a:lnSpc>
                          <a:spcPct val="115000"/>
                        </a:lnSpc>
                        <a:spcAft>
                          <a:spcPts val="0"/>
                        </a:spcAft>
                      </a:pPr>
                      <a:r>
                        <a:rPr lang="en-US" sz="2400" b="1" dirty="0">
                          <a:latin typeface="Times New Roman"/>
                          <a:ea typeface="Calibri"/>
                          <a:cs typeface="Arial"/>
                        </a:rPr>
                        <a:t>One on each side of the </a:t>
                      </a:r>
                      <a:r>
                        <a:rPr lang="en-US" sz="2400" b="1" dirty="0" err="1">
                          <a:latin typeface="Times New Roman"/>
                          <a:ea typeface="Calibri"/>
                          <a:cs typeface="Arial"/>
                        </a:rPr>
                        <a:t>masseter</a:t>
                      </a:r>
                      <a:r>
                        <a:rPr lang="en-US" sz="2400" b="1" dirty="0">
                          <a:latin typeface="Times New Roman"/>
                          <a:ea typeface="Calibri"/>
                          <a:cs typeface="Arial"/>
                        </a:rPr>
                        <a:t>&amp; covered by parotid salivary gland which must be incised to expose </a:t>
                      </a:r>
                      <a:r>
                        <a:rPr lang="en-US" sz="2400" b="1" dirty="0" err="1">
                          <a:latin typeface="Times New Roman"/>
                          <a:ea typeface="Calibri"/>
                          <a:cs typeface="Arial"/>
                        </a:rPr>
                        <a:t>L.n</a:t>
                      </a:r>
                      <a:r>
                        <a:rPr lang="en-US" sz="2400" b="1" dirty="0">
                          <a:latin typeface="Times New Roman"/>
                          <a:ea typeface="Calibri"/>
                          <a:cs typeface="Arial"/>
                        </a:rPr>
                        <a:t>.</a:t>
                      </a:r>
                      <a:endParaRPr lang="en-US" sz="1800" b="1" dirty="0">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rtl="0">
                        <a:lnSpc>
                          <a:spcPct val="150000"/>
                        </a:lnSpc>
                        <a:spcAft>
                          <a:spcPts val="0"/>
                        </a:spcAft>
                      </a:pPr>
                      <a:r>
                        <a:rPr lang="en-US" sz="2400" b="1" dirty="0">
                          <a:solidFill>
                            <a:srgbClr val="FF0000"/>
                          </a:solidFill>
                          <a:latin typeface="Times New Roman"/>
                          <a:ea typeface="Calibri"/>
                          <a:cs typeface="Arial"/>
                        </a:rPr>
                        <a:t>D</a:t>
                      </a:r>
                      <a:endParaRPr lang="en-US" sz="1800" b="1" dirty="0">
                        <a:solidFill>
                          <a:srgbClr val="FF0000"/>
                        </a:solidFill>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400" b="1" dirty="0" err="1">
                          <a:latin typeface="Times New Roman"/>
                          <a:ea typeface="Calibri"/>
                          <a:cs typeface="Arial"/>
                        </a:rPr>
                        <a:t>masseter</a:t>
                      </a:r>
                      <a:r>
                        <a:rPr lang="en-US" sz="2400" b="1" dirty="0">
                          <a:latin typeface="Times New Roman"/>
                          <a:ea typeface="Calibri"/>
                          <a:cs typeface="Arial"/>
                        </a:rPr>
                        <a:t> muscle, head bones, anterior part of the nasal cavity&amp; parotid gland</a:t>
                      </a:r>
                      <a:endParaRPr lang="en-US" sz="1800" b="1" dirty="0">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rtl="0">
                        <a:lnSpc>
                          <a:spcPct val="150000"/>
                        </a:lnSpc>
                        <a:spcAft>
                          <a:spcPts val="0"/>
                        </a:spcAft>
                      </a:pPr>
                      <a:r>
                        <a:rPr lang="en-US" sz="2400" b="1" dirty="0">
                          <a:solidFill>
                            <a:srgbClr val="FF0000"/>
                          </a:solidFill>
                          <a:latin typeface="Times New Roman"/>
                          <a:ea typeface="Calibri"/>
                          <a:cs typeface="Arial"/>
                        </a:rPr>
                        <a:t>E</a:t>
                      </a:r>
                      <a:endParaRPr lang="en-US" sz="1800" b="1" dirty="0">
                        <a:solidFill>
                          <a:srgbClr val="FF0000"/>
                        </a:solidFill>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a:lnSpc>
                          <a:spcPct val="150000"/>
                        </a:lnSpc>
                        <a:spcAft>
                          <a:spcPts val="0"/>
                        </a:spcAft>
                      </a:pPr>
                      <a:r>
                        <a:rPr lang="en-US" sz="2400" b="1" dirty="0">
                          <a:latin typeface="Times New Roman"/>
                          <a:ea typeface="Calibri"/>
                          <a:cs typeface="Arial"/>
                        </a:rPr>
                        <a:t>lateral </a:t>
                      </a:r>
                      <a:r>
                        <a:rPr lang="en-US" sz="2400" b="1" dirty="0" err="1">
                          <a:latin typeface="Times New Roman"/>
                          <a:ea typeface="Calibri"/>
                          <a:cs typeface="Arial"/>
                        </a:rPr>
                        <a:t>retropharygeal</a:t>
                      </a:r>
                      <a:r>
                        <a:rPr lang="en-US" sz="2400" b="1" dirty="0">
                          <a:latin typeface="Times New Roman"/>
                          <a:ea typeface="Calibri"/>
                          <a:cs typeface="Arial"/>
                        </a:rPr>
                        <a:t> </a:t>
                      </a:r>
                      <a:r>
                        <a:rPr lang="en-US" sz="2400" b="1" dirty="0" err="1">
                          <a:latin typeface="Times New Roman"/>
                          <a:ea typeface="Calibri"/>
                          <a:cs typeface="Arial"/>
                        </a:rPr>
                        <a:t>L.n</a:t>
                      </a:r>
                      <a:r>
                        <a:rPr lang="en-US" sz="2400" b="1" dirty="0">
                          <a:latin typeface="Times New Roman"/>
                          <a:ea typeface="Calibri"/>
                          <a:cs typeface="Arial"/>
                        </a:rPr>
                        <a:t>.</a:t>
                      </a:r>
                      <a:endParaRPr lang="en-US" sz="1800" b="1" dirty="0">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7" name="جدول 6"/>
          <p:cNvGraphicFramePr>
            <a:graphicFrameLocks noGrp="1"/>
          </p:cNvGraphicFramePr>
          <p:nvPr/>
        </p:nvGraphicFramePr>
        <p:xfrm>
          <a:off x="571472" y="214290"/>
          <a:ext cx="8572528" cy="3493503"/>
        </p:xfrm>
        <a:graphic>
          <a:graphicData uri="http://schemas.openxmlformats.org/drawingml/2006/table">
            <a:tbl>
              <a:tblPr/>
              <a:tblGrid>
                <a:gridCol w="434026"/>
                <a:gridCol w="8138502"/>
              </a:tblGrid>
              <a:tr h="557609">
                <a:tc>
                  <a:txBody>
                    <a:bodyPr/>
                    <a:lstStyle/>
                    <a:p>
                      <a:pPr algn="r" rtl="0">
                        <a:lnSpc>
                          <a:spcPct val="150000"/>
                        </a:lnSpc>
                        <a:spcAft>
                          <a:spcPts val="0"/>
                        </a:spcAft>
                      </a:pPr>
                      <a:r>
                        <a:rPr lang="en-US" sz="1800" b="1" dirty="0" smtClean="0">
                          <a:latin typeface="Calibri"/>
                          <a:ea typeface="Calibri"/>
                          <a:cs typeface="Arial"/>
                        </a:rPr>
                        <a:t>1</a:t>
                      </a:r>
                      <a:endParaRPr lang="en-US" sz="1800" b="1" dirty="0">
                        <a:latin typeface="Calibri"/>
                        <a:ea typeface="Calibri"/>
                        <a:cs typeface="Arial"/>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rtl="1">
                        <a:lnSpc>
                          <a:spcPct val="150000"/>
                        </a:lnSpc>
                        <a:spcAft>
                          <a:spcPts val="0"/>
                        </a:spcAft>
                      </a:pPr>
                      <a:r>
                        <a:rPr lang="en-US" sz="2800" b="1" dirty="0" err="1">
                          <a:solidFill>
                            <a:srgbClr val="FF0000"/>
                          </a:solidFill>
                          <a:latin typeface="Times New Roman"/>
                          <a:ea typeface="Calibri"/>
                          <a:cs typeface="Arial"/>
                        </a:rPr>
                        <a:t>Submaxillary</a:t>
                      </a:r>
                      <a:r>
                        <a:rPr lang="en-US" sz="2800" b="1" dirty="0">
                          <a:solidFill>
                            <a:srgbClr val="FF0000"/>
                          </a:solidFill>
                          <a:latin typeface="Times New Roman"/>
                          <a:ea typeface="Calibri"/>
                          <a:cs typeface="Arial"/>
                        </a:rPr>
                        <a:t> </a:t>
                      </a:r>
                      <a:r>
                        <a:rPr lang="en-US" sz="2800" b="1" dirty="0" err="1">
                          <a:solidFill>
                            <a:srgbClr val="FF0000"/>
                          </a:solidFill>
                          <a:latin typeface="Times New Roman"/>
                          <a:ea typeface="Calibri"/>
                          <a:cs typeface="Arial"/>
                        </a:rPr>
                        <a:t>L.n</a:t>
                      </a:r>
                      <a:endParaRPr lang="en-US" sz="2000" b="1"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5278">
                <a:tc>
                  <a:txBody>
                    <a:bodyPr/>
                    <a:lstStyle/>
                    <a:p>
                      <a:pPr algn="l" rtl="1">
                        <a:lnSpc>
                          <a:spcPct val="150000"/>
                        </a:lnSpc>
                        <a:spcAft>
                          <a:spcPts val="0"/>
                        </a:spcAft>
                      </a:pPr>
                      <a:r>
                        <a:rPr lang="en-US" sz="2400" b="1" dirty="0">
                          <a:solidFill>
                            <a:srgbClr val="FF0000"/>
                          </a:solidFill>
                          <a:latin typeface="Times New Roman"/>
                          <a:ea typeface="Calibri"/>
                          <a:cs typeface="Arial"/>
                        </a:rPr>
                        <a:t>P</a:t>
                      </a:r>
                      <a:endParaRPr lang="en-US" sz="1800" b="1" dirty="0">
                        <a:solidFill>
                          <a:srgbClr val="FF0000"/>
                        </a:solidFill>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1">
                        <a:lnSpc>
                          <a:spcPct val="150000"/>
                        </a:lnSpc>
                        <a:spcAft>
                          <a:spcPts val="0"/>
                        </a:spcAft>
                      </a:pPr>
                      <a:r>
                        <a:rPr lang="en-US" sz="2400" b="1" dirty="0">
                          <a:latin typeface="Times New Roman"/>
                          <a:ea typeface="Calibri"/>
                          <a:cs typeface="Arial"/>
                        </a:rPr>
                        <a:t>One on each side just inside the angel of the jaw &amp; embedded in the fat, 2-4.5 cm in length.</a:t>
                      </a:r>
                      <a:endParaRPr lang="en-US" sz="1800" b="1" dirty="0">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7316">
                <a:tc>
                  <a:txBody>
                    <a:bodyPr/>
                    <a:lstStyle/>
                    <a:p>
                      <a:pPr algn="just" rtl="0">
                        <a:lnSpc>
                          <a:spcPct val="150000"/>
                        </a:lnSpc>
                        <a:spcAft>
                          <a:spcPts val="0"/>
                        </a:spcAft>
                      </a:pPr>
                      <a:r>
                        <a:rPr lang="en-US" sz="2400" b="1" dirty="0">
                          <a:solidFill>
                            <a:srgbClr val="FF0000"/>
                          </a:solidFill>
                          <a:latin typeface="Times New Roman"/>
                          <a:ea typeface="Calibri"/>
                          <a:cs typeface="Arial"/>
                        </a:rPr>
                        <a:t>D</a:t>
                      </a:r>
                      <a:endParaRPr lang="en-US" sz="1800" b="1" dirty="0">
                        <a:solidFill>
                          <a:srgbClr val="FF0000"/>
                        </a:solidFill>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50000"/>
                        </a:lnSpc>
                        <a:spcAft>
                          <a:spcPts val="0"/>
                        </a:spcAft>
                      </a:pPr>
                      <a:r>
                        <a:rPr lang="en-US" sz="2400" b="1" dirty="0">
                          <a:latin typeface="Times New Roman"/>
                          <a:ea typeface="Calibri"/>
                          <a:cs typeface="Arial"/>
                        </a:rPr>
                        <a:t>skin &amp; muscles of the head, hard and soft gum, nasal cavity, tongue.</a:t>
                      </a:r>
                      <a:endParaRPr lang="en-US" sz="1800" b="1" dirty="0">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7316">
                <a:tc>
                  <a:txBody>
                    <a:bodyPr/>
                    <a:lstStyle/>
                    <a:p>
                      <a:pPr algn="just" rtl="0">
                        <a:lnSpc>
                          <a:spcPct val="150000"/>
                        </a:lnSpc>
                        <a:spcAft>
                          <a:spcPts val="0"/>
                        </a:spcAft>
                      </a:pPr>
                      <a:r>
                        <a:rPr lang="en-US" sz="2400" b="1" dirty="0">
                          <a:solidFill>
                            <a:srgbClr val="FF0000"/>
                          </a:solidFill>
                          <a:latin typeface="Times New Roman"/>
                          <a:ea typeface="Calibri"/>
                          <a:cs typeface="Arial"/>
                        </a:rPr>
                        <a:t>E</a:t>
                      </a:r>
                      <a:endParaRPr lang="en-US" sz="1800" b="1" dirty="0">
                        <a:solidFill>
                          <a:srgbClr val="FF0000"/>
                        </a:solidFill>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a:lnSpc>
                          <a:spcPct val="150000"/>
                        </a:lnSpc>
                        <a:spcAft>
                          <a:spcPts val="0"/>
                        </a:spcAft>
                      </a:pPr>
                      <a:r>
                        <a:rPr lang="en-US" sz="2400" b="1" dirty="0">
                          <a:latin typeface="Times New Roman"/>
                          <a:ea typeface="Calibri"/>
                          <a:cs typeface="Arial"/>
                        </a:rPr>
                        <a:t>lateral </a:t>
                      </a:r>
                      <a:r>
                        <a:rPr lang="en-US" sz="2400" b="1" dirty="0" err="1">
                          <a:latin typeface="Times New Roman"/>
                          <a:ea typeface="Calibri"/>
                          <a:cs typeface="Arial"/>
                        </a:rPr>
                        <a:t>retropharygeal</a:t>
                      </a:r>
                      <a:r>
                        <a:rPr lang="en-US" sz="2400" b="1" dirty="0">
                          <a:latin typeface="Times New Roman"/>
                          <a:ea typeface="Calibri"/>
                          <a:cs typeface="Arial"/>
                        </a:rPr>
                        <a:t> </a:t>
                      </a:r>
                      <a:r>
                        <a:rPr lang="en-US" sz="2400" b="1" dirty="0" err="1">
                          <a:latin typeface="Times New Roman"/>
                          <a:ea typeface="Calibri"/>
                          <a:cs typeface="Arial"/>
                        </a:rPr>
                        <a:t>L.n</a:t>
                      </a:r>
                      <a:r>
                        <a:rPr lang="en-US" sz="2400" b="1" dirty="0">
                          <a:latin typeface="Times New Roman"/>
                          <a:ea typeface="Calibri"/>
                          <a:cs typeface="Arial"/>
                        </a:rPr>
                        <a:t>.</a:t>
                      </a:r>
                      <a:endParaRPr lang="en-US" sz="1800" b="1" dirty="0">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500034" y="285728"/>
          <a:ext cx="8429684" cy="2765554"/>
        </p:xfrm>
        <a:graphic>
          <a:graphicData uri="http://schemas.openxmlformats.org/drawingml/2006/table">
            <a:tbl>
              <a:tblPr/>
              <a:tblGrid>
                <a:gridCol w="541358"/>
                <a:gridCol w="7888326"/>
              </a:tblGrid>
              <a:tr h="0">
                <a:tc>
                  <a:txBody>
                    <a:bodyPr/>
                    <a:lstStyle/>
                    <a:p>
                      <a:pPr marL="0" algn="just" rtl="0" eaLnBrk="1" latinLnBrk="0" hangingPunct="1">
                        <a:lnSpc>
                          <a:spcPct val="150000"/>
                        </a:lnSpc>
                        <a:spcAft>
                          <a:spcPts val="0"/>
                        </a:spcAft>
                      </a:pPr>
                      <a:r>
                        <a:rPr kumimoji="0" lang="en-US" sz="2000" b="1" kern="1200" dirty="0" smtClean="0">
                          <a:solidFill>
                            <a:schemeClr val="tx1"/>
                          </a:solidFill>
                          <a:latin typeface="Times New Roman"/>
                          <a:ea typeface="Calibri"/>
                          <a:cs typeface="Arial"/>
                        </a:rPr>
                        <a:t>3</a:t>
                      </a:r>
                      <a:endParaRPr kumimoji="0" lang="en-US" sz="2000" b="1" kern="1200" dirty="0">
                        <a:solidFill>
                          <a:schemeClr val="tx1"/>
                        </a:solidFill>
                        <a:latin typeface="Times New Roman"/>
                        <a:ea typeface="Calibri"/>
                        <a:cs typeface="Arial"/>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50000"/>
                        </a:lnSpc>
                        <a:spcAft>
                          <a:spcPts val="0"/>
                        </a:spcAft>
                      </a:pPr>
                      <a:r>
                        <a:rPr kumimoji="0" lang="en-US" sz="2400" b="1" kern="1200" dirty="0">
                          <a:solidFill>
                            <a:srgbClr val="FF0000"/>
                          </a:solidFill>
                          <a:latin typeface="Times New Roman"/>
                          <a:ea typeface="Calibri"/>
                          <a:cs typeface="Arial"/>
                        </a:rPr>
                        <a:t>Medial. R.Ph. L.n.( internal or suprapharyngeal L.n)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algn="just" rtl="0" eaLnBrk="1" latinLnBrk="0" hangingPunct="1">
                        <a:lnSpc>
                          <a:spcPct val="150000"/>
                        </a:lnSpc>
                        <a:spcAft>
                          <a:spcPts val="0"/>
                        </a:spcAft>
                      </a:pPr>
                      <a:r>
                        <a:rPr kumimoji="0" lang="en-US" sz="2400" b="1" kern="1200" dirty="0">
                          <a:solidFill>
                            <a:srgbClr val="FF0000"/>
                          </a:solidFill>
                          <a:latin typeface="Times New Roman"/>
                          <a:ea typeface="Calibri"/>
                          <a:cs typeface="Arial"/>
                        </a:rPr>
                        <a:t>P</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50000"/>
                        </a:lnSpc>
                        <a:spcAft>
                          <a:spcPts val="0"/>
                        </a:spcAft>
                      </a:pPr>
                      <a:r>
                        <a:rPr kumimoji="0" lang="en-US" sz="2000" b="1" kern="1200" dirty="0">
                          <a:solidFill>
                            <a:schemeClr val="tx1"/>
                          </a:solidFill>
                          <a:latin typeface="Times New Roman"/>
                          <a:ea typeface="Calibri"/>
                          <a:cs typeface="Arial"/>
                        </a:rPr>
                        <a:t>2-4 in No. &amp; situated between the hyoid bone. 3-6cm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algn="just" rtl="0" eaLnBrk="1" latinLnBrk="0" hangingPunct="1">
                        <a:lnSpc>
                          <a:spcPct val="150000"/>
                        </a:lnSpc>
                        <a:spcAft>
                          <a:spcPts val="0"/>
                        </a:spcAft>
                      </a:pPr>
                      <a:r>
                        <a:rPr kumimoji="0" lang="en-US" sz="2400" b="1" kern="1200" dirty="0">
                          <a:solidFill>
                            <a:srgbClr val="FF0000"/>
                          </a:solidFill>
                          <a:latin typeface="Times New Roman"/>
                          <a:ea typeface="Calibri"/>
                          <a:cs typeface="Arial"/>
                        </a:rPr>
                        <a:t>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50000"/>
                        </a:lnSpc>
                        <a:spcAft>
                          <a:spcPts val="0"/>
                        </a:spcAft>
                      </a:pPr>
                      <a:r>
                        <a:rPr kumimoji="0" lang="en-US" sz="2000" b="1" kern="1200" dirty="0">
                          <a:solidFill>
                            <a:schemeClr val="tx1"/>
                          </a:solidFill>
                          <a:latin typeface="Times New Roman"/>
                          <a:ea typeface="Calibri"/>
                          <a:cs typeface="Arial"/>
                        </a:rPr>
                        <a:t>Skin of posterior part of the head, part of soft &amp; hard gum, and posterior part of the nasal cavity. pharynx, </a:t>
                      </a:r>
                      <a:r>
                        <a:rPr kumimoji="0" lang="en-US" sz="2000" b="1" kern="1200" dirty="0" err="1">
                          <a:solidFill>
                            <a:schemeClr val="tx1"/>
                          </a:solidFill>
                          <a:latin typeface="Times New Roman"/>
                          <a:ea typeface="Calibri"/>
                          <a:cs typeface="Arial"/>
                        </a:rPr>
                        <a:t>m.m</a:t>
                      </a:r>
                      <a:r>
                        <a:rPr kumimoji="0" lang="en-US" sz="2000" b="1" kern="1200" dirty="0">
                          <a:solidFill>
                            <a:schemeClr val="tx1"/>
                          </a:solidFill>
                          <a:latin typeface="Times New Roman"/>
                          <a:ea typeface="Calibri"/>
                          <a:cs typeface="Arial"/>
                        </a:rPr>
                        <a:t> of the oral cavity, tonsils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814">
                <a:tc>
                  <a:txBody>
                    <a:bodyPr/>
                    <a:lstStyle/>
                    <a:p>
                      <a:pPr marL="0" algn="just" rtl="0" eaLnBrk="1" latinLnBrk="0" hangingPunct="1">
                        <a:lnSpc>
                          <a:spcPct val="150000"/>
                        </a:lnSpc>
                        <a:spcAft>
                          <a:spcPts val="0"/>
                        </a:spcAft>
                      </a:pPr>
                      <a:r>
                        <a:rPr kumimoji="0" lang="en-US" sz="2400" b="1" kern="1200" dirty="0">
                          <a:solidFill>
                            <a:srgbClr val="FF0000"/>
                          </a:solidFill>
                          <a:latin typeface="Times New Roman"/>
                          <a:ea typeface="Calibri"/>
                          <a:cs typeface="Arial"/>
                        </a:rPr>
                        <a:t>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50000"/>
                        </a:lnSpc>
                        <a:spcAft>
                          <a:spcPts val="0"/>
                        </a:spcAft>
                      </a:pPr>
                      <a:r>
                        <a:rPr kumimoji="0" lang="en-US" sz="2000" b="1" kern="1200" dirty="0">
                          <a:solidFill>
                            <a:schemeClr val="tx1"/>
                          </a:solidFill>
                          <a:latin typeface="Times New Roman"/>
                          <a:ea typeface="Calibri"/>
                          <a:cs typeface="Arial"/>
                        </a:rPr>
                        <a:t>lateral </a:t>
                      </a:r>
                      <a:r>
                        <a:rPr kumimoji="0" lang="en-US" sz="2000" b="1" kern="1200" dirty="0" err="1">
                          <a:solidFill>
                            <a:schemeClr val="tx1"/>
                          </a:solidFill>
                          <a:latin typeface="Times New Roman"/>
                          <a:ea typeface="Calibri"/>
                          <a:cs typeface="Arial"/>
                        </a:rPr>
                        <a:t>retropharygeal</a:t>
                      </a:r>
                      <a:r>
                        <a:rPr kumimoji="0" lang="en-US" sz="2000" b="1" kern="1200" dirty="0">
                          <a:solidFill>
                            <a:schemeClr val="tx1"/>
                          </a:solidFill>
                          <a:latin typeface="Times New Roman"/>
                          <a:ea typeface="Calibri"/>
                          <a:cs typeface="Arial"/>
                        </a:rPr>
                        <a:t> </a:t>
                      </a:r>
                      <a:r>
                        <a:rPr kumimoji="0" lang="en-US" sz="2000" b="1" kern="1200" dirty="0" err="1">
                          <a:solidFill>
                            <a:schemeClr val="tx1"/>
                          </a:solidFill>
                          <a:latin typeface="Times New Roman"/>
                          <a:ea typeface="Calibri"/>
                          <a:cs typeface="Arial"/>
                        </a:rPr>
                        <a:t>L.n</a:t>
                      </a:r>
                      <a:r>
                        <a:rPr kumimoji="0" lang="en-US" sz="2000" b="1" kern="1200" dirty="0">
                          <a:solidFill>
                            <a:schemeClr val="tx1"/>
                          </a:solidFill>
                          <a:latin typeface="Times New Roman"/>
                          <a:ea typeface="Calibri"/>
                          <a:cs typeface="Arial"/>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جدول 4"/>
          <p:cNvGraphicFramePr>
            <a:graphicFrameLocks noGrp="1"/>
          </p:cNvGraphicFramePr>
          <p:nvPr/>
        </p:nvGraphicFramePr>
        <p:xfrm>
          <a:off x="500034" y="3657600"/>
          <a:ext cx="8429684" cy="3142236"/>
        </p:xfrm>
        <a:graphic>
          <a:graphicData uri="http://schemas.openxmlformats.org/drawingml/2006/table">
            <a:tbl>
              <a:tblPr/>
              <a:tblGrid>
                <a:gridCol w="500066"/>
                <a:gridCol w="7929618"/>
              </a:tblGrid>
              <a:tr h="0">
                <a:tc>
                  <a:txBody>
                    <a:bodyPr/>
                    <a:lstStyle/>
                    <a:p>
                      <a:pPr marL="0" algn="just" rtl="0" eaLnBrk="1" latinLnBrk="0" hangingPunct="1">
                        <a:lnSpc>
                          <a:spcPct val="150000"/>
                        </a:lnSpc>
                        <a:spcAft>
                          <a:spcPts val="0"/>
                        </a:spcAft>
                      </a:pPr>
                      <a:r>
                        <a:rPr kumimoji="0" lang="en-US" sz="2000" b="1" kern="1200" dirty="0" smtClean="0">
                          <a:solidFill>
                            <a:schemeClr val="tx1"/>
                          </a:solidFill>
                          <a:latin typeface="Times New Roman"/>
                          <a:ea typeface="Calibri"/>
                          <a:cs typeface="Arial"/>
                        </a:rPr>
                        <a:t>4</a:t>
                      </a:r>
                      <a:endParaRPr kumimoji="0" lang="en-US" sz="2000" b="1" kern="1200" dirty="0">
                        <a:solidFill>
                          <a:schemeClr val="tx1"/>
                        </a:solidFill>
                        <a:latin typeface="Times New Roman"/>
                        <a:ea typeface="Calibri"/>
                        <a:cs typeface="Arial"/>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50000"/>
                        </a:lnSpc>
                        <a:spcAft>
                          <a:spcPts val="0"/>
                        </a:spcAft>
                      </a:pPr>
                      <a:r>
                        <a:rPr kumimoji="0" lang="en-US" sz="2400" b="1" kern="1200" dirty="0">
                          <a:solidFill>
                            <a:srgbClr val="FF0000"/>
                          </a:solidFill>
                          <a:latin typeface="Times New Roman"/>
                          <a:ea typeface="Calibri"/>
                          <a:cs typeface="Arial"/>
                        </a:rPr>
                        <a:t>Lateral retropharyngeal </a:t>
                      </a:r>
                      <a:r>
                        <a:rPr kumimoji="0" lang="en-US" sz="2400" b="1" kern="1200" dirty="0" err="1" smtClean="0">
                          <a:solidFill>
                            <a:srgbClr val="FF0000"/>
                          </a:solidFill>
                          <a:latin typeface="Times New Roman"/>
                          <a:ea typeface="Calibri"/>
                          <a:cs typeface="Arial"/>
                        </a:rPr>
                        <a:t>L.n</a:t>
                      </a:r>
                      <a:r>
                        <a:rPr kumimoji="0" lang="en-US" sz="2400" b="1" kern="1200" dirty="0" smtClean="0">
                          <a:solidFill>
                            <a:srgbClr val="FF0000"/>
                          </a:solidFill>
                          <a:latin typeface="Times New Roman"/>
                          <a:ea typeface="Calibri"/>
                          <a:cs typeface="Arial"/>
                        </a:rPr>
                        <a:t> (</a:t>
                      </a:r>
                      <a:r>
                        <a:rPr kumimoji="0" lang="en-US" sz="2400" b="1" kern="1200" dirty="0" err="1" smtClean="0">
                          <a:solidFill>
                            <a:srgbClr val="FF0000"/>
                          </a:solidFill>
                          <a:latin typeface="Times New Roman"/>
                          <a:ea typeface="Calibri"/>
                          <a:cs typeface="Arial"/>
                        </a:rPr>
                        <a:t>atlantal</a:t>
                      </a:r>
                      <a:r>
                        <a:rPr kumimoji="0" lang="en-US" sz="2400" b="1" kern="1200" dirty="0" smtClean="0">
                          <a:solidFill>
                            <a:srgbClr val="FF0000"/>
                          </a:solidFill>
                          <a:latin typeface="Times New Roman"/>
                          <a:ea typeface="Calibri"/>
                          <a:cs typeface="Arial"/>
                        </a:rPr>
                        <a:t> </a:t>
                      </a:r>
                      <a:r>
                        <a:rPr kumimoji="0" lang="en-US" sz="2400" b="1" kern="1200" dirty="0">
                          <a:solidFill>
                            <a:srgbClr val="FF0000"/>
                          </a:solidFill>
                          <a:latin typeface="Times New Roman"/>
                          <a:ea typeface="Calibri"/>
                          <a:cs typeface="Arial"/>
                        </a:rPr>
                        <a:t>L.n)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algn="just" rtl="0" eaLnBrk="1" latinLnBrk="0" hangingPunct="1">
                        <a:lnSpc>
                          <a:spcPct val="150000"/>
                        </a:lnSpc>
                        <a:spcAft>
                          <a:spcPts val="0"/>
                        </a:spcAft>
                      </a:pPr>
                      <a:r>
                        <a:rPr kumimoji="0" lang="en-US" sz="2400" b="1" kern="1200" dirty="0">
                          <a:solidFill>
                            <a:srgbClr val="FF0000"/>
                          </a:solidFill>
                          <a:latin typeface="Times New Roman"/>
                          <a:ea typeface="Calibri"/>
                          <a:cs typeface="Arial"/>
                        </a:rPr>
                        <a:t>P</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50000"/>
                        </a:lnSpc>
                        <a:spcAft>
                          <a:spcPts val="0"/>
                        </a:spcAft>
                      </a:pPr>
                      <a:r>
                        <a:rPr kumimoji="0" lang="en-US" sz="2000" b="1" kern="1200" dirty="0">
                          <a:solidFill>
                            <a:schemeClr val="tx1"/>
                          </a:solidFill>
                          <a:latin typeface="Times New Roman"/>
                          <a:ea typeface="Calibri"/>
                          <a:cs typeface="Arial"/>
                        </a:rPr>
                        <a:t>Situated beneath each wing of the atlas &amp;therefore it is usually located at the neck end of the slaughter &amp; dressed carcass.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algn="just" rtl="0" eaLnBrk="1" latinLnBrk="0" hangingPunct="1">
                        <a:lnSpc>
                          <a:spcPct val="150000"/>
                        </a:lnSpc>
                        <a:spcAft>
                          <a:spcPts val="0"/>
                        </a:spcAft>
                      </a:pPr>
                      <a:r>
                        <a:rPr kumimoji="0" lang="en-US" sz="2400" b="1" kern="1200" dirty="0">
                          <a:solidFill>
                            <a:srgbClr val="FF0000"/>
                          </a:solidFill>
                          <a:latin typeface="Times New Roman"/>
                          <a:ea typeface="Calibri"/>
                          <a:cs typeface="Arial"/>
                        </a:rPr>
                        <a:t>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50000"/>
                        </a:lnSpc>
                        <a:spcAft>
                          <a:spcPts val="0"/>
                        </a:spcAft>
                      </a:pPr>
                      <a:r>
                        <a:rPr kumimoji="0" lang="en-US" sz="2000" b="1" kern="1200" dirty="0">
                          <a:solidFill>
                            <a:schemeClr val="tx1"/>
                          </a:solidFill>
                          <a:latin typeface="Times New Roman"/>
                          <a:ea typeface="Calibri"/>
                          <a:cs typeface="Arial"/>
                        </a:rPr>
                        <a:t>Tongue, salivary gland, hyoid,cervical &amp; masseter muscles.</a:t>
                      </a:r>
                    </a:p>
                    <a:p>
                      <a:pPr marL="0" algn="just" rtl="0" eaLnBrk="1" latinLnBrk="0" hangingPunct="1">
                        <a:lnSpc>
                          <a:spcPct val="150000"/>
                        </a:lnSpc>
                        <a:spcAft>
                          <a:spcPts val="0"/>
                        </a:spcAft>
                      </a:pPr>
                      <a:r>
                        <a:rPr kumimoji="0" lang="en-US" sz="2000" b="1" kern="1200" dirty="0">
                          <a:solidFill>
                            <a:schemeClr val="tx1"/>
                          </a:solidFill>
                          <a:latin typeface="Times New Roman"/>
                          <a:ea typeface="Calibri"/>
                          <a:cs typeface="Arial"/>
                        </a:rPr>
                        <a:t>Receive afferent vessels from the submaxillar, parotid &amp; medial retropharyngeal. L.n.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algn="just" rtl="0" eaLnBrk="1" latinLnBrk="0" hangingPunct="1">
                        <a:lnSpc>
                          <a:spcPct val="150000"/>
                        </a:lnSpc>
                        <a:spcAft>
                          <a:spcPts val="0"/>
                        </a:spcAft>
                      </a:pPr>
                      <a:r>
                        <a:rPr kumimoji="0" lang="en-US" sz="2400" b="1" kern="1200" dirty="0">
                          <a:solidFill>
                            <a:srgbClr val="FF0000"/>
                          </a:solidFill>
                          <a:latin typeface="Times New Roman"/>
                          <a:ea typeface="Calibri"/>
                          <a:cs typeface="Arial"/>
                        </a:rPr>
                        <a:t>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50000"/>
                        </a:lnSpc>
                        <a:spcAft>
                          <a:spcPts val="0"/>
                        </a:spcAft>
                      </a:pPr>
                      <a:r>
                        <a:rPr kumimoji="0" lang="en-US" sz="2000" b="1" kern="1200" dirty="0">
                          <a:solidFill>
                            <a:schemeClr val="tx1"/>
                          </a:solidFill>
                          <a:latin typeface="Times New Roman"/>
                          <a:ea typeface="Calibri"/>
                          <a:cs typeface="Arial"/>
                        </a:rPr>
                        <a:t>Tracheal lymph duct.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714348" y="0"/>
            <a:ext cx="8429652" cy="70326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3200" b="1" i="0"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32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Lymph nodes of the Clod (neck):</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50000"/>
              </a:lnSpc>
              <a:spcBef>
                <a:spcPct val="0"/>
              </a:spcBef>
              <a:spcAft>
                <a:spcPct val="0"/>
              </a:spcAft>
              <a:buClrTx/>
              <a:buSzTx/>
              <a:buFontTx/>
              <a:buChar char="•"/>
              <a:tabLst/>
            </a:pPr>
            <a:r>
              <a:rPr kumimoji="0" lang="en-US" sz="32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Superficial cervical </a:t>
            </a:r>
            <a:r>
              <a:rPr kumimoji="0" lang="en-US" sz="3200" b="1" i="0" u="sng"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L.n</a:t>
            </a:r>
            <a:r>
              <a:rPr kumimoji="0" lang="en-US" sz="32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5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Anterior superficial cervical </a:t>
            </a:r>
            <a:r>
              <a:rPr kumimoji="0" lang="en-US" sz="32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L.n</a:t>
            </a: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5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Posterior superficial cervical </a:t>
            </a:r>
            <a:r>
              <a:rPr kumimoji="0" lang="en-US" sz="32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L.n</a:t>
            </a: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marL="0" marR="0" lvl="0" indent="0" algn="justLow" defTabSz="914400" rtl="0" eaLnBrk="0" fontAlgn="base" latinLnBrk="0" hangingPunct="0">
              <a:lnSpc>
                <a:spcPct val="150000"/>
              </a:lnSpc>
              <a:spcBef>
                <a:spcPct val="0"/>
              </a:spcBef>
              <a:spcAft>
                <a:spcPct val="0"/>
              </a:spcAft>
              <a:buClrTx/>
              <a:buSzTx/>
              <a:buFontTx/>
              <a:buChar char="•"/>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50000"/>
              </a:lnSpc>
              <a:spcBef>
                <a:spcPct val="0"/>
              </a:spcBef>
              <a:spcAft>
                <a:spcPct val="0"/>
              </a:spcAft>
              <a:buClrTx/>
              <a:buSzTx/>
              <a:buFontTx/>
              <a:buChar char="•"/>
              <a:tabLst/>
            </a:pPr>
            <a:r>
              <a:rPr kumimoji="0" lang="en-US" sz="32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Deep cervical </a:t>
            </a:r>
            <a:r>
              <a:rPr kumimoji="0" lang="en-US" sz="3200" b="1" i="0" u="sng"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L.n</a:t>
            </a:r>
            <a:r>
              <a:rPr kumimoji="0" lang="en-US" sz="32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5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Anterior deep cervical </a:t>
            </a:r>
            <a:r>
              <a:rPr kumimoji="0" lang="en-US" sz="32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L.n</a:t>
            </a: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5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Middle deep cervical </a:t>
            </a:r>
            <a:r>
              <a:rPr kumimoji="0" lang="en-US" sz="32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L.n</a:t>
            </a: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5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Posterior deep cervical </a:t>
            </a:r>
            <a:r>
              <a:rPr kumimoji="0" lang="en-US" sz="32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L.n</a:t>
            </a: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5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Cost- cervical </a:t>
            </a:r>
            <a:r>
              <a:rPr kumimoji="0" lang="en-US" sz="32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L.n</a:t>
            </a: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75.gif"/>
          <p:cNvPicPr>
            <a:picLocks noChangeAspect="1"/>
          </p:cNvPicPr>
          <p:nvPr/>
        </p:nvPicPr>
        <p:blipFill>
          <a:blip r:embed="rId2"/>
          <a:stretch>
            <a:fillRect/>
          </a:stretch>
        </p:blipFill>
        <p:spPr>
          <a:xfrm>
            <a:off x="0" y="0"/>
            <a:ext cx="9144000" cy="6572271"/>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500034" y="285728"/>
          <a:ext cx="8429683" cy="5372545"/>
        </p:xfrm>
        <a:graphic>
          <a:graphicData uri="http://schemas.openxmlformats.org/drawingml/2006/table">
            <a:tbl>
              <a:tblPr/>
              <a:tblGrid>
                <a:gridCol w="598770"/>
                <a:gridCol w="7830913"/>
              </a:tblGrid>
              <a:tr h="0">
                <a:tc>
                  <a:txBody>
                    <a:bodyPr/>
                    <a:lstStyle/>
                    <a:p>
                      <a:pPr algn="just" rtl="0">
                        <a:lnSpc>
                          <a:spcPct val="150000"/>
                        </a:lnSpc>
                        <a:spcAft>
                          <a:spcPts val="0"/>
                        </a:spcAft>
                      </a:pPr>
                      <a:endParaRPr lang="en-US" sz="2000" b="1"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algn="just" rtl="0">
                        <a:lnSpc>
                          <a:spcPct val="150000"/>
                        </a:lnSpc>
                        <a:spcAft>
                          <a:spcPts val="0"/>
                        </a:spcAft>
                      </a:pPr>
                      <a:r>
                        <a:rPr lang="en-US" sz="2400" b="1" dirty="0">
                          <a:latin typeface="Times New Roman"/>
                          <a:ea typeface="Calibri"/>
                          <a:cs typeface="Arial"/>
                        </a:rPr>
                        <a:t>Posterior superficial cervical  or </a:t>
                      </a:r>
                      <a:r>
                        <a:rPr lang="en-US" sz="2400" b="1" dirty="0" err="1">
                          <a:latin typeface="Times New Roman"/>
                          <a:ea typeface="Calibri"/>
                          <a:cs typeface="Arial"/>
                        </a:rPr>
                        <a:t>prescapular</a:t>
                      </a:r>
                      <a:r>
                        <a:rPr lang="en-US" sz="2400" b="1" dirty="0">
                          <a:latin typeface="Times New Roman"/>
                          <a:ea typeface="Calibri"/>
                          <a:cs typeface="Arial"/>
                        </a:rPr>
                        <a:t> </a:t>
                      </a:r>
                      <a:r>
                        <a:rPr lang="en-US" sz="2400" b="1" dirty="0" err="1">
                          <a:latin typeface="Times New Roman"/>
                          <a:ea typeface="Calibri"/>
                          <a:cs typeface="Arial"/>
                        </a:rPr>
                        <a:t>L.n</a:t>
                      </a:r>
                      <a:r>
                        <a:rPr lang="en-US" sz="2400" b="1" dirty="0">
                          <a:latin typeface="Times New Roman"/>
                          <a:ea typeface="Calibri"/>
                          <a:cs typeface="Arial"/>
                        </a:rPr>
                        <a:t>.</a:t>
                      </a:r>
                      <a:endParaRPr lang="en-US" sz="1800" b="1"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rtl="0">
                        <a:lnSpc>
                          <a:spcPct val="150000"/>
                        </a:lnSpc>
                        <a:spcAft>
                          <a:spcPts val="0"/>
                        </a:spcAft>
                      </a:pPr>
                      <a:r>
                        <a:rPr lang="en-US" sz="2800" b="1" dirty="0" smtClean="0">
                          <a:solidFill>
                            <a:srgbClr val="FF0000"/>
                          </a:solidFill>
                          <a:latin typeface="Times New Roman"/>
                          <a:ea typeface="Calibri"/>
                          <a:cs typeface="Arial"/>
                        </a:rPr>
                        <a:t>P</a:t>
                      </a:r>
                      <a:endParaRPr lang="en-US" sz="2000" b="1"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a:lnSpc>
                          <a:spcPct val="150000"/>
                        </a:lnSpc>
                        <a:spcAft>
                          <a:spcPts val="0"/>
                        </a:spcAft>
                      </a:pPr>
                      <a:r>
                        <a:rPr lang="en-US" sz="2000" b="1" dirty="0">
                          <a:latin typeface="Times New Roman"/>
                          <a:ea typeface="Calibri"/>
                          <a:cs typeface="Arial"/>
                        </a:rPr>
                        <a:t>an enlarged lymph node 7-9 cm in </a:t>
                      </a:r>
                      <a:r>
                        <a:rPr lang="en-US" sz="2000" b="1" dirty="0" smtClean="0">
                          <a:latin typeface="Times New Roman"/>
                          <a:ea typeface="Calibri"/>
                          <a:cs typeface="Arial"/>
                        </a:rPr>
                        <a:t>length.</a:t>
                      </a:r>
                    </a:p>
                    <a:p>
                      <a:pPr algn="just" rtl="0">
                        <a:lnSpc>
                          <a:spcPct val="150000"/>
                        </a:lnSpc>
                        <a:spcAft>
                          <a:spcPts val="0"/>
                        </a:spcAft>
                      </a:pPr>
                      <a:r>
                        <a:rPr lang="en-US" sz="2000" b="1" dirty="0" smtClean="0">
                          <a:latin typeface="Times New Roman"/>
                          <a:ea typeface="Calibri"/>
                          <a:cs typeface="Arial"/>
                        </a:rPr>
                        <a:t>situated </a:t>
                      </a:r>
                      <a:r>
                        <a:rPr lang="en-US" sz="2000" b="1" dirty="0">
                          <a:latin typeface="Times New Roman"/>
                          <a:ea typeface="Calibri"/>
                          <a:cs typeface="Arial"/>
                        </a:rPr>
                        <a:t>at the anterior border of the </a:t>
                      </a:r>
                      <a:r>
                        <a:rPr lang="en-US" sz="2000" b="1" dirty="0" err="1">
                          <a:latin typeface="Times New Roman"/>
                          <a:ea typeface="Calibri"/>
                          <a:cs typeface="Arial"/>
                        </a:rPr>
                        <a:t>supraspinatus</a:t>
                      </a:r>
                      <a:r>
                        <a:rPr lang="en-US" sz="2000" b="1" dirty="0">
                          <a:latin typeface="Times New Roman"/>
                          <a:ea typeface="Calibri"/>
                          <a:cs typeface="Arial"/>
                        </a:rPr>
                        <a:t> muscle or </a:t>
                      </a:r>
                      <a:r>
                        <a:rPr lang="en-US" sz="2000" b="1" dirty="0" err="1">
                          <a:latin typeface="Times New Roman"/>
                          <a:ea typeface="Calibri"/>
                          <a:cs typeface="Arial"/>
                        </a:rPr>
                        <a:t>dorsocranial</a:t>
                      </a:r>
                      <a:r>
                        <a:rPr lang="en-US" sz="2000" b="1" dirty="0">
                          <a:latin typeface="Times New Roman"/>
                          <a:ea typeface="Calibri"/>
                          <a:cs typeface="Arial"/>
                        </a:rPr>
                        <a:t> of the shoulder joint</a:t>
                      </a:r>
                      <a:r>
                        <a:rPr lang="en-US" sz="2000" b="1" dirty="0" smtClean="0">
                          <a:latin typeface="Times New Roman"/>
                          <a:ea typeface="Calibri"/>
                          <a:cs typeface="Arial"/>
                        </a:rPr>
                        <a:t>.</a:t>
                      </a:r>
                    </a:p>
                    <a:p>
                      <a:pPr algn="just" rtl="0">
                        <a:lnSpc>
                          <a:spcPct val="150000"/>
                        </a:lnSpc>
                        <a:spcAft>
                          <a:spcPts val="0"/>
                        </a:spcAft>
                      </a:pPr>
                      <a:r>
                        <a:rPr lang="en-US" sz="2000" b="1" dirty="0" smtClean="0">
                          <a:latin typeface="Times New Roman"/>
                          <a:ea typeface="Calibri"/>
                          <a:cs typeface="Arial"/>
                        </a:rPr>
                        <a:t> </a:t>
                      </a:r>
                      <a:r>
                        <a:rPr lang="en-US" sz="2000" b="1" dirty="0">
                          <a:latin typeface="Times New Roman"/>
                          <a:ea typeface="Calibri"/>
                          <a:cs typeface="Arial"/>
                        </a:rPr>
                        <a:t>It exposed by cutting an incision parallel to the shoulder in the superficial muscles just above the shoulder joint</a:t>
                      </a:r>
                      <a:endParaRPr lang="en-US" sz="1600" b="1"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rtl="0">
                        <a:lnSpc>
                          <a:spcPct val="150000"/>
                        </a:lnSpc>
                        <a:spcAft>
                          <a:spcPts val="0"/>
                        </a:spcAft>
                      </a:pPr>
                      <a:r>
                        <a:rPr lang="en-US" sz="2800" b="1" dirty="0" smtClean="0">
                          <a:solidFill>
                            <a:srgbClr val="FF0000"/>
                          </a:solidFill>
                          <a:latin typeface="Times New Roman"/>
                          <a:ea typeface="Calibri"/>
                          <a:cs typeface="Arial"/>
                        </a:rPr>
                        <a:t>D</a:t>
                      </a:r>
                      <a:endParaRPr lang="en-US" sz="2000" b="1"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algn="just" rtl="0">
                        <a:lnSpc>
                          <a:spcPct val="150000"/>
                        </a:lnSpc>
                        <a:spcAft>
                          <a:spcPts val="0"/>
                        </a:spcAft>
                      </a:pPr>
                      <a:r>
                        <a:rPr lang="en-US" sz="2000" b="1">
                          <a:latin typeface="Times New Roman"/>
                          <a:ea typeface="Calibri"/>
                          <a:cs typeface="Arial"/>
                        </a:rPr>
                        <a:t>skin of the neck, shoulder and part of the thorax, scapular muscles , tendons and muscles of the fore arm &amp; joints of shoulder, carpus and digits (takes lymph from the distal part)</a:t>
                      </a:r>
                      <a:endParaRPr lang="en-US" sz="1600" b="1">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rtl="0">
                        <a:lnSpc>
                          <a:spcPct val="150000"/>
                        </a:lnSpc>
                        <a:spcAft>
                          <a:spcPts val="0"/>
                        </a:spcAft>
                      </a:pPr>
                      <a:r>
                        <a:rPr lang="en-US" sz="2800" b="1" dirty="0" smtClean="0">
                          <a:solidFill>
                            <a:srgbClr val="FF0000"/>
                          </a:solidFill>
                          <a:latin typeface="Times New Roman"/>
                          <a:ea typeface="Calibri"/>
                          <a:cs typeface="Arial"/>
                        </a:rPr>
                        <a:t>E</a:t>
                      </a:r>
                      <a:endParaRPr lang="en-US" sz="2000" b="1"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algn="just" rtl="0">
                        <a:lnSpc>
                          <a:spcPct val="150000"/>
                        </a:lnSpc>
                        <a:spcAft>
                          <a:spcPts val="0"/>
                        </a:spcAft>
                      </a:pPr>
                      <a:r>
                        <a:rPr lang="en-US" sz="2000" b="1" u="sng" dirty="0">
                          <a:latin typeface="Times New Roman"/>
                          <a:ea typeface="Calibri"/>
                          <a:cs typeface="Arial"/>
                        </a:rPr>
                        <a:t>on the right side </a:t>
                      </a:r>
                      <a:r>
                        <a:rPr lang="en-US" sz="2000" b="1" dirty="0">
                          <a:latin typeface="Times New Roman"/>
                          <a:ea typeface="Calibri"/>
                          <a:cs typeface="Arial"/>
                        </a:rPr>
                        <a:t>it open into the end of the tracheal duct, </a:t>
                      </a:r>
                      <a:endParaRPr lang="en-US" sz="2000" b="1" dirty="0" smtClean="0">
                        <a:latin typeface="Times New Roman"/>
                        <a:ea typeface="Calibri"/>
                        <a:cs typeface="Arial"/>
                      </a:endParaRPr>
                    </a:p>
                    <a:p>
                      <a:pPr marL="47625" algn="just" rtl="0">
                        <a:lnSpc>
                          <a:spcPct val="150000"/>
                        </a:lnSpc>
                        <a:spcAft>
                          <a:spcPts val="0"/>
                        </a:spcAft>
                      </a:pPr>
                      <a:r>
                        <a:rPr lang="en-US" sz="2000" b="1" u="sng" dirty="0" smtClean="0">
                          <a:latin typeface="Times New Roman"/>
                          <a:ea typeface="Calibri"/>
                          <a:cs typeface="Arial"/>
                        </a:rPr>
                        <a:t>while </a:t>
                      </a:r>
                      <a:r>
                        <a:rPr lang="en-US" sz="2000" b="1" u="sng" dirty="0">
                          <a:latin typeface="Times New Roman"/>
                          <a:ea typeface="Calibri"/>
                          <a:cs typeface="Arial"/>
                        </a:rPr>
                        <a:t>those of the left side </a:t>
                      </a:r>
                      <a:r>
                        <a:rPr lang="en-US" sz="2000" b="1" dirty="0">
                          <a:latin typeface="Times New Roman"/>
                          <a:ea typeface="Calibri"/>
                          <a:cs typeface="Arial"/>
                        </a:rPr>
                        <a:t>open into the terminal part of the thoracic duct or into vena cava. </a:t>
                      </a:r>
                      <a:endParaRPr lang="en-US" sz="1600" b="1"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1" y="0"/>
            <a:ext cx="9144000" cy="55584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Deep cervical </a:t>
            </a:r>
            <a:r>
              <a:rPr kumimoji="0" lang="en-US" sz="2400" b="1" i="0" u="sng"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L.n</a:t>
            </a:r>
            <a:r>
              <a:rPr kumimoji="0" lang="en-US" sz="24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These nodes are situated along the trachea, and can be divided </a:t>
            </a:r>
          </a:p>
          <a:p>
            <a:pPr marL="0" marR="0" lvl="0" indent="0" algn="justLow" defTabSz="914400" rtl="0" eaLnBrk="0" fontAlgn="base" latinLnBrk="0" hangingPunct="0">
              <a:lnSpc>
                <a:spcPct val="100000"/>
              </a:lnSpc>
              <a:spcBef>
                <a:spcPct val="0"/>
              </a:spcBef>
              <a:spcAft>
                <a:spcPct val="0"/>
              </a:spcAft>
              <a:buClrTx/>
              <a:buSzTx/>
              <a:buFontTx/>
              <a:buNone/>
              <a:tabLst/>
            </a:pPr>
            <a:r>
              <a:rPr lang="en-US" sz="2400" dirty="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into 3 groups; </a:t>
            </a:r>
          </a:p>
          <a:p>
            <a:pPr marL="0" marR="0" lvl="0" indent="0" algn="justLow" defTabSz="914400" rtl="0" eaLnBrk="0" fontAlgn="base" latinLnBrk="0" hangingPunct="0">
              <a:lnSpc>
                <a:spcPct val="100000"/>
              </a:lnSpc>
              <a:spcBef>
                <a:spcPct val="0"/>
              </a:spcBef>
              <a:spcAft>
                <a:spcPct val="0"/>
              </a:spcAft>
              <a:buClrTx/>
              <a:buSzTx/>
              <a:buFontTx/>
              <a:buNone/>
              <a:tabLst/>
            </a:pPr>
            <a:r>
              <a:rPr lang="en-US" sz="2400" b="1" dirty="0" smtClean="0">
                <a:latin typeface="Times New Roman"/>
                <a:ea typeface="Calibri"/>
                <a:cs typeface="Arial"/>
              </a:rPr>
              <a:t>         A-     The anterior group:</a:t>
            </a:r>
            <a:r>
              <a:rPr lang="en-US" sz="2400" dirty="0" smtClean="0">
                <a:latin typeface="Times New Roman"/>
                <a:ea typeface="Calibri"/>
                <a:cs typeface="Arial"/>
              </a:rPr>
              <a:t> </a:t>
            </a:r>
            <a:endParaRPr lang="en-US" sz="2400" dirty="0" smtClean="0">
              <a:latin typeface="Calibri"/>
              <a:ea typeface="Calibri"/>
              <a:cs typeface="Arial"/>
            </a:endParaRPr>
          </a:p>
          <a:p>
            <a:pPr marL="342900" lvl="0" indent="-342900" algn="just" rtl="0">
              <a:lnSpc>
                <a:spcPct val="150000"/>
              </a:lnSpc>
              <a:spcAft>
                <a:spcPts val="0"/>
              </a:spcAft>
            </a:pPr>
            <a:r>
              <a:rPr lang="en-US" sz="2400" b="1" dirty="0" smtClean="0">
                <a:latin typeface="Times New Roman"/>
                <a:ea typeface="Calibri"/>
                <a:cs typeface="Arial"/>
              </a:rPr>
              <a:t>         B-    The middle group: </a:t>
            </a:r>
          </a:p>
          <a:p>
            <a:pPr marL="996950" lvl="0" indent="-996950" algn="just" rtl="0">
              <a:lnSpc>
                <a:spcPct val="150000"/>
              </a:lnSpc>
              <a:spcAft>
                <a:spcPts val="0"/>
              </a:spcAft>
            </a:pPr>
            <a:r>
              <a:rPr lang="en-US" sz="2400" b="1" dirty="0">
                <a:latin typeface="Times New Roman"/>
                <a:ea typeface="Calibri"/>
                <a:cs typeface="Arial"/>
              </a:rPr>
              <a:t> </a:t>
            </a:r>
            <a:r>
              <a:rPr lang="en-US" sz="2400" b="1" dirty="0" smtClean="0">
                <a:latin typeface="Times New Roman"/>
                <a:ea typeface="Calibri"/>
                <a:cs typeface="Arial"/>
              </a:rPr>
              <a:t>        C-    The posterior group:</a:t>
            </a:r>
          </a:p>
          <a:p>
            <a:pPr marL="996950" lvl="0" indent="-996950" algn="just" rtl="0">
              <a:lnSpc>
                <a:spcPct val="150000"/>
              </a:lnSpc>
              <a:spcAft>
                <a:spcPts val="0"/>
              </a:spcAft>
            </a:pPr>
            <a:r>
              <a:rPr lang="en-US" sz="2400" b="1" dirty="0">
                <a:latin typeface="Times New Roman"/>
                <a:ea typeface="Calibri"/>
                <a:cs typeface="Arial"/>
              </a:rPr>
              <a:t> </a:t>
            </a:r>
            <a:r>
              <a:rPr lang="en-US" sz="2400" b="1" dirty="0" smtClean="0">
                <a:latin typeface="Times New Roman"/>
                <a:ea typeface="Calibri"/>
                <a:cs typeface="Arial"/>
              </a:rPr>
              <a:t>        D-   cost-cervical group:</a:t>
            </a:r>
          </a:p>
          <a:p>
            <a:pPr marL="996950" lvl="0" indent="-996950" algn="just" rtl="0">
              <a:lnSpc>
                <a:spcPct val="150000"/>
              </a:lnSpc>
              <a:spcAft>
                <a:spcPts val="0"/>
              </a:spcAft>
            </a:pPr>
            <a:endParaRPr lang="en-US" sz="2400" b="1" dirty="0" smtClean="0">
              <a:latin typeface="Times New Roman"/>
              <a:ea typeface="Calibri"/>
              <a:cs typeface="Arial"/>
            </a:endParaRPr>
          </a:p>
          <a:p>
            <a:pPr marL="342900" lvl="0" indent="-342900" algn="just" rtl="0">
              <a:lnSpc>
                <a:spcPct val="150000"/>
              </a:lnSpc>
              <a:spcAft>
                <a:spcPts val="0"/>
              </a:spcAft>
            </a:pPr>
            <a:endParaRPr lang="en-US" sz="2400" dirty="0" smtClean="0">
              <a:latin typeface="Calibri"/>
              <a:ea typeface="Calibri"/>
              <a:cs typeface="Arial"/>
            </a:endParaRPr>
          </a:p>
          <a:p>
            <a:pPr algn="just" rtl="0">
              <a:lnSpc>
                <a:spcPct val="115000"/>
              </a:lnSpc>
              <a:spcAft>
                <a:spcPts val="0"/>
              </a:spcAft>
            </a:pPr>
            <a:r>
              <a:rPr lang="en-US" sz="2400" b="1" dirty="0" smtClean="0">
                <a:latin typeface="Times New Roman"/>
                <a:ea typeface="Calibri"/>
                <a:cs typeface="Arial"/>
              </a:rPr>
              <a:t> </a:t>
            </a:r>
            <a:endParaRPr lang="en-US" sz="2400" dirty="0" smtClean="0">
              <a:latin typeface="Calibri"/>
              <a:ea typeface="Calibri"/>
              <a:cs typeface="Arial"/>
            </a:endParaRPr>
          </a:p>
          <a:p>
            <a:pPr marL="457200" algn="just" rtl="0">
              <a:lnSpc>
                <a:spcPct val="115000"/>
              </a:lnSpc>
              <a:spcAft>
                <a:spcPts val="0"/>
              </a:spcAft>
            </a:pPr>
            <a:endParaRPr lang="en-US" sz="2400" dirty="0" smtClean="0">
              <a:latin typeface="Calibri"/>
              <a:ea typeface="Calibri"/>
              <a:cs typeface="Arial"/>
            </a:endParaRPr>
          </a:p>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357158" y="214290"/>
          <a:ext cx="8501121" cy="6430837"/>
        </p:xfrm>
        <a:graphic>
          <a:graphicData uri="http://schemas.openxmlformats.org/drawingml/2006/table">
            <a:tbl>
              <a:tblPr/>
              <a:tblGrid>
                <a:gridCol w="603845"/>
                <a:gridCol w="7897276"/>
              </a:tblGrid>
              <a:tr h="0">
                <a:tc>
                  <a:txBody>
                    <a:bodyPr/>
                    <a:lstStyle/>
                    <a:p>
                      <a:pPr algn="just" rtl="0">
                        <a:lnSpc>
                          <a:spcPct val="150000"/>
                        </a:lnSpc>
                        <a:spcAft>
                          <a:spcPts val="0"/>
                        </a:spcAft>
                      </a:pPr>
                      <a:endParaRPr lang="en-US" sz="2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algn="just" rtl="0">
                        <a:lnSpc>
                          <a:spcPct val="150000"/>
                        </a:lnSpc>
                        <a:spcAft>
                          <a:spcPts val="0"/>
                        </a:spcAft>
                      </a:pPr>
                      <a:r>
                        <a:rPr lang="en-US" sz="2800" b="1" dirty="0">
                          <a:solidFill>
                            <a:srgbClr val="FF0000"/>
                          </a:solidFill>
                          <a:latin typeface="Times New Roman"/>
                          <a:ea typeface="Calibri"/>
                          <a:cs typeface="Arial"/>
                        </a:rPr>
                        <a:t>Posterior superficial cervical  or </a:t>
                      </a:r>
                      <a:r>
                        <a:rPr lang="en-US" sz="2800" b="1" dirty="0" err="1">
                          <a:solidFill>
                            <a:srgbClr val="FF0000"/>
                          </a:solidFill>
                          <a:latin typeface="Times New Roman"/>
                          <a:ea typeface="Calibri"/>
                          <a:cs typeface="Arial"/>
                        </a:rPr>
                        <a:t>prescapular</a:t>
                      </a:r>
                      <a:r>
                        <a:rPr lang="en-US" sz="2800" b="1" dirty="0">
                          <a:solidFill>
                            <a:srgbClr val="FF0000"/>
                          </a:solidFill>
                          <a:latin typeface="Times New Roman"/>
                          <a:ea typeface="Calibri"/>
                          <a:cs typeface="Arial"/>
                        </a:rPr>
                        <a:t> </a:t>
                      </a:r>
                      <a:r>
                        <a:rPr lang="en-US" sz="2800" b="1" dirty="0" err="1">
                          <a:solidFill>
                            <a:srgbClr val="FF0000"/>
                          </a:solidFill>
                          <a:latin typeface="Times New Roman"/>
                          <a:ea typeface="Calibri"/>
                          <a:cs typeface="Arial"/>
                        </a:rPr>
                        <a:t>L.n</a:t>
                      </a:r>
                      <a:r>
                        <a:rPr lang="en-US" sz="2800" b="1" dirty="0">
                          <a:solidFill>
                            <a:srgbClr val="FF0000"/>
                          </a:solidFill>
                          <a:latin typeface="Times New Roman"/>
                          <a:ea typeface="Calibri"/>
                          <a:cs typeface="Arial"/>
                        </a:rPr>
                        <a:t>.</a:t>
                      </a:r>
                      <a:endParaRPr lang="en-US" sz="20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rtl="0">
                        <a:lnSpc>
                          <a:spcPct val="150000"/>
                        </a:lnSpc>
                        <a:spcAft>
                          <a:spcPts val="0"/>
                        </a:spcAft>
                      </a:pPr>
                      <a:r>
                        <a:rPr lang="en-US" sz="2800" b="1" dirty="0" smtClean="0">
                          <a:solidFill>
                            <a:srgbClr val="FF0000"/>
                          </a:solidFill>
                          <a:latin typeface="Times New Roman"/>
                          <a:ea typeface="Calibri"/>
                          <a:cs typeface="Arial"/>
                        </a:rPr>
                        <a:t>P</a:t>
                      </a:r>
                      <a:endParaRPr lang="en-US" sz="2000" b="1"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a:lnSpc>
                          <a:spcPct val="150000"/>
                        </a:lnSpc>
                        <a:spcAft>
                          <a:spcPts val="0"/>
                        </a:spcAft>
                      </a:pPr>
                      <a:r>
                        <a:rPr lang="en-US" sz="2400" dirty="0">
                          <a:latin typeface="Times New Roman"/>
                          <a:ea typeface="Calibri"/>
                          <a:cs typeface="Arial"/>
                        </a:rPr>
                        <a:t>an enlarged lymph node 7-9 cm in length </a:t>
                      </a:r>
                      <a:r>
                        <a:rPr lang="en-US" sz="2400" dirty="0" smtClean="0">
                          <a:latin typeface="Times New Roman"/>
                          <a:ea typeface="Calibri"/>
                          <a:cs typeface="Arial"/>
                        </a:rPr>
                        <a:t>&amp; </a:t>
                      </a:r>
                    </a:p>
                    <a:p>
                      <a:pPr algn="just" rtl="0">
                        <a:lnSpc>
                          <a:spcPct val="150000"/>
                        </a:lnSpc>
                        <a:spcAft>
                          <a:spcPts val="0"/>
                        </a:spcAft>
                      </a:pPr>
                      <a:r>
                        <a:rPr lang="en-US" sz="2400" dirty="0" smtClean="0">
                          <a:latin typeface="Times New Roman"/>
                          <a:ea typeface="Calibri"/>
                          <a:cs typeface="Arial"/>
                        </a:rPr>
                        <a:t>situated </a:t>
                      </a:r>
                      <a:r>
                        <a:rPr lang="en-US" sz="2400" dirty="0">
                          <a:latin typeface="Times New Roman"/>
                          <a:ea typeface="Calibri"/>
                          <a:cs typeface="Arial"/>
                        </a:rPr>
                        <a:t>at the anterior border of the </a:t>
                      </a:r>
                      <a:r>
                        <a:rPr lang="en-US" sz="2400" dirty="0" err="1">
                          <a:latin typeface="Times New Roman"/>
                          <a:ea typeface="Calibri"/>
                          <a:cs typeface="Arial"/>
                        </a:rPr>
                        <a:t>supraspinatus</a:t>
                      </a:r>
                      <a:r>
                        <a:rPr lang="en-US" sz="2400" dirty="0">
                          <a:latin typeface="Times New Roman"/>
                          <a:ea typeface="Calibri"/>
                          <a:cs typeface="Arial"/>
                        </a:rPr>
                        <a:t> muscle or </a:t>
                      </a:r>
                      <a:r>
                        <a:rPr lang="en-US" sz="2400" dirty="0" err="1">
                          <a:latin typeface="Times New Roman"/>
                          <a:ea typeface="Calibri"/>
                          <a:cs typeface="Arial"/>
                        </a:rPr>
                        <a:t>dorsocranial</a:t>
                      </a:r>
                      <a:r>
                        <a:rPr lang="en-US" sz="2400" dirty="0">
                          <a:latin typeface="Times New Roman"/>
                          <a:ea typeface="Calibri"/>
                          <a:cs typeface="Arial"/>
                        </a:rPr>
                        <a:t> of the shoulder joint. </a:t>
                      </a:r>
                      <a:endParaRPr lang="en-US" sz="2400" dirty="0" smtClean="0">
                        <a:latin typeface="Times New Roman"/>
                        <a:ea typeface="Calibri"/>
                        <a:cs typeface="Arial"/>
                      </a:endParaRPr>
                    </a:p>
                    <a:p>
                      <a:pPr algn="just" rtl="0">
                        <a:lnSpc>
                          <a:spcPct val="150000"/>
                        </a:lnSpc>
                        <a:spcAft>
                          <a:spcPts val="0"/>
                        </a:spcAft>
                      </a:pPr>
                      <a:r>
                        <a:rPr lang="en-US" sz="2400" dirty="0" smtClean="0">
                          <a:latin typeface="Times New Roman"/>
                          <a:ea typeface="Calibri"/>
                          <a:cs typeface="Arial"/>
                        </a:rPr>
                        <a:t>It </a:t>
                      </a:r>
                      <a:r>
                        <a:rPr lang="en-US" sz="2400" dirty="0">
                          <a:latin typeface="Times New Roman"/>
                          <a:ea typeface="Calibri"/>
                          <a:cs typeface="Arial"/>
                        </a:rPr>
                        <a:t>exposed by cutting an incision parallel to the shoulder in the superficial muscles just above the shoulder joint</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rtl="0">
                        <a:lnSpc>
                          <a:spcPct val="150000"/>
                        </a:lnSpc>
                        <a:spcAft>
                          <a:spcPts val="0"/>
                        </a:spcAft>
                      </a:pPr>
                      <a:r>
                        <a:rPr lang="en-US" sz="2800" b="1" dirty="0" smtClean="0">
                          <a:solidFill>
                            <a:srgbClr val="FF0000"/>
                          </a:solidFill>
                          <a:latin typeface="Times New Roman"/>
                          <a:ea typeface="Calibri"/>
                          <a:cs typeface="Arial"/>
                        </a:rPr>
                        <a:t>D</a:t>
                      </a:r>
                      <a:endParaRPr lang="en-US" sz="2000" b="1"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algn="just" rtl="0">
                        <a:lnSpc>
                          <a:spcPct val="150000"/>
                        </a:lnSpc>
                        <a:spcAft>
                          <a:spcPts val="0"/>
                        </a:spcAft>
                      </a:pPr>
                      <a:r>
                        <a:rPr lang="en-US" sz="2400" dirty="0">
                          <a:latin typeface="Times New Roman"/>
                          <a:ea typeface="Calibri"/>
                          <a:cs typeface="Arial"/>
                        </a:rPr>
                        <a:t>skin of the neck, shoulder and part of the thorax, scapular muscles , tendons and muscles of the fore arm &amp; joints of shoulder, </a:t>
                      </a:r>
                      <a:r>
                        <a:rPr lang="en-US" sz="2400" dirty="0" err="1">
                          <a:latin typeface="Times New Roman"/>
                          <a:ea typeface="Calibri"/>
                          <a:cs typeface="Arial"/>
                        </a:rPr>
                        <a:t>carpus</a:t>
                      </a:r>
                      <a:r>
                        <a:rPr lang="en-US" sz="2400" dirty="0">
                          <a:latin typeface="Times New Roman"/>
                          <a:ea typeface="Calibri"/>
                          <a:cs typeface="Arial"/>
                        </a:rPr>
                        <a:t> and digits (takes lymph from the distal part)</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rtl="0">
                        <a:lnSpc>
                          <a:spcPct val="150000"/>
                        </a:lnSpc>
                        <a:spcAft>
                          <a:spcPts val="0"/>
                        </a:spcAft>
                      </a:pPr>
                      <a:r>
                        <a:rPr lang="en-US" sz="2800" b="1" dirty="0" smtClean="0">
                          <a:solidFill>
                            <a:srgbClr val="FF0000"/>
                          </a:solidFill>
                          <a:latin typeface="Times New Roman"/>
                          <a:ea typeface="Calibri"/>
                          <a:cs typeface="Arial"/>
                        </a:rPr>
                        <a:t>E</a:t>
                      </a:r>
                      <a:endParaRPr lang="en-US" sz="2000" b="1"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algn="just" rtl="0">
                        <a:lnSpc>
                          <a:spcPct val="150000"/>
                        </a:lnSpc>
                        <a:spcAft>
                          <a:spcPts val="0"/>
                        </a:spcAft>
                      </a:pPr>
                      <a:r>
                        <a:rPr lang="en-US" sz="2400" dirty="0">
                          <a:latin typeface="Times New Roman"/>
                          <a:ea typeface="Calibri"/>
                          <a:cs typeface="Arial"/>
                        </a:rPr>
                        <a:t>on the right side it open into the end of the tracheal duct, while those of the left side open into the terminal part of the thoracic duct or into vena cava. </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500034" y="357166"/>
          <a:ext cx="8358245" cy="3853347"/>
        </p:xfrm>
        <a:graphic>
          <a:graphicData uri="http://schemas.openxmlformats.org/drawingml/2006/table">
            <a:tbl>
              <a:tblPr/>
              <a:tblGrid>
                <a:gridCol w="642942"/>
                <a:gridCol w="7715303"/>
              </a:tblGrid>
              <a:tr h="515779">
                <a:tc>
                  <a:txBody>
                    <a:bodyPr/>
                    <a:lstStyle/>
                    <a:p>
                      <a:pPr marL="457200" algn="just" rtl="0">
                        <a:lnSpc>
                          <a:spcPct val="115000"/>
                        </a:lnSpc>
                        <a:spcAft>
                          <a:spcPts val="0"/>
                        </a:spcAft>
                      </a:pPr>
                      <a:endParaRPr lang="en-US" sz="1400" b="1" dirty="0">
                        <a:latin typeface="Times New Roman"/>
                        <a:ea typeface="Calibri"/>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342900" algn="just" rtl="0" eaLnBrk="1" latinLnBrk="0" hangingPunct="1">
                        <a:lnSpc>
                          <a:spcPct val="150000"/>
                        </a:lnSpc>
                        <a:spcAft>
                          <a:spcPts val="0"/>
                        </a:spcAft>
                        <a:buFont typeface="+mj-lt"/>
                        <a:buNone/>
                      </a:pPr>
                      <a:r>
                        <a:rPr kumimoji="0" lang="en-US" sz="2400" b="1" kern="1200" dirty="0" smtClean="0">
                          <a:solidFill>
                            <a:schemeClr val="tx1"/>
                          </a:solidFill>
                          <a:latin typeface="Times New Roman"/>
                          <a:ea typeface="Calibri"/>
                          <a:cs typeface="Arial"/>
                        </a:rPr>
                        <a:t>Deep cervical</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594368">
                <a:tc>
                  <a:txBody>
                    <a:bodyPr/>
                    <a:lstStyle/>
                    <a:p>
                      <a:pPr rtl="1"/>
                      <a:endParaRPr lang="ar-EG"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342900" algn="just" defTabSz="914400" rtl="0" eaLnBrk="1" fontAlgn="auto" latinLnBrk="0" hangingPunct="1">
                        <a:lnSpc>
                          <a:spcPct val="150000"/>
                        </a:lnSpc>
                        <a:spcBef>
                          <a:spcPts val="0"/>
                        </a:spcBef>
                        <a:spcAft>
                          <a:spcPts val="0"/>
                        </a:spcAft>
                        <a:buClrTx/>
                        <a:buSzTx/>
                        <a:buFont typeface="+mj-lt"/>
                        <a:buAutoNum type="alphaUcPeriod"/>
                        <a:tabLst/>
                        <a:defRPr/>
                      </a:pPr>
                      <a:r>
                        <a:rPr kumimoji="0" lang="en-US" sz="2400" b="1" kern="1200" dirty="0" smtClean="0">
                          <a:solidFill>
                            <a:schemeClr val="tx1"/>
                          </a:solidFill>
                          <a:latin typeface="Times New Roman"/>
                          <a:ea typeface="Calibri"/>
                          <a:cs typeface="Arial"/>
                        </a:rPr>
                        <a:t>The anterior group: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3175" indent="0" algn="just" rtl="0">
                        <a:lnSpc>
                          <a:spcPct val="115000"/>
                        </a:lnSpc>
                        <a:spcAft>
                          <a:spcPts val="0"/>
                        </a:spcAft>
                      </a:pPr>
                      <a:r>
                        <a:rPr lang="en-US" sz="2800" b="1" dirty="0">
                          <a:solidFill>
                            <a:srgbClr val="FF0000"/>
                          </a:solidFill>
                          <a:latin typeface="Times New Roman"/>
                          <a:ea typeface="Calibri"/>
                          <a:cs typeface="Arial"/>
                        </a:rPr>
                        <a:t>P</a:t>
                      </a:r>
                      <a:endParaRPr lang="en-US" sz="20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50000"/>
                        </a:lnSpc>
                        <a:spcAft>
                          <a:spcPts val="0"/>
                        </a:spcAft>
                      </a:pPr>
                      <a:r>
                        <a:rPr kumimoji="0" lang="en-US" sz="2400" kern="1200" dirty="0">
                          <a:solidFill>
                            <a:schemeClr val="tx1"/>
                          </a:solidFill>
                          <a:latin typeface="Times New Roman"/>
                          <a:ea typeface="Calibri"/>
                          <a:cs typeface="Arial"/>
                        </a:rPr>
                        <a:t>are situated along the anterior part of the trachea, 4-6 small </a:t>
                      </a:r>
                      <a:r>
                        <a:rPr kumimoji="0" lang="en-US" sz="2400" kern="1200" dirty="0" err="1">
                          <a:solidFill>
                            <a:schemeClr val="tx1"/>
                          </a:solidFill>
                          <a:latin typeface="Times New Roman"/>
                          <a:ea typeface="Calibri"/>
                          <a:cs typeface="Arial"/>
                        </a:rPr>
                        <a:t>L.n</a:t>
                      </a:r>
                      <a:r>
                        <a:rPr kumimoji="0" lang="en-US" sz="2400" kern="1200" dirty="0">
                          <a:solidFill>
                            <a:schemeClr val="tx1"/>
                          </a:solidFill>
                          <a:latin typeface="Times New Roman"/>
                          <a:ea typeface="Calibri"/>
                          <a:cs typeface="Arial"/>
                        </a:rPr>
                        <a:t> , found in the region of the thyroid gland.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3175" indent="0" algn="just" rtl="0">
                        <a:lnSpc>
                          <a:spcPct val="115000"/>
                        </a:lnSpc>
                        <a:spcAft>
                          <a:spcPts val="0"/>
                        </a:spcAft>
                      </a:pPr>
                      <a:r>
                        <a:rPr lang="en-US" sz="2800" b="1" dirty="0">
                          <a:solidFill>
                            <a:srgbClr val="FF0000"/>
                          </a:solidFill>
                          <a:latin typeface="Times New Roman"/>
                          <a:ea typeface="Calibri"/>
                          <a:cs typeface="Arial"/>
                        </a:rPr>
                        <a:t>D</a:t>
                      </a:r>
                      <a:endParaRPr lang="en-US" sz="20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50000"/>
                        </a:lnSpc>
                        <a:spcAft>
                          <a:spcPts val="0"/>
                        </a:spcAft>
                      </a:pPr>
                      <a:r>
                        <a:rPr kumimoji="0" lang="en-US" sz="2400" kern="1200" dirty="0">
                          <a:solidFill>
                            <a:schemeClr val="tx1"/>
                          </a:solidFill>
                          <a:latin typeface="Times New Roman"/>
                          <a:ea typeface="Calibri"/>
                          <a:cs typeface="Arial"/>
                        </a:rPr>
                        <a:t>ventral part of the skin of the neck, pharyngeal muscles, larynx, salivary gland, </a:t>
                      </a:r>
                      <a:r>
                        <a:rPr kumimoji="0" lang="en-US" sz="2400" kern="1200" dirty="0" err="1">
                          <a:solidFill>
                            <a:schemeClr val="tx1"/>
                          </a:solidFill>
                          <a:latin typeface="Times New Roman"/>
                          <a:ea typeface="Calibri"/>
                          <a:cs typeface="Arial"/>
                        </a:rPr>
                        <a:t>oesophagus</a:t>
                      </a:r>
                      <a:r>
                        <a:rPr kumimoji="0" lang="en-US" sz="2400" kern="1200" dirty="0">
                          <a:solidFill>
                            <a:schemeClr val="tx1"/>
                          </a:solidFill>
                          <a:latin typeface="Times New Roman"/>
                          <a:ea typeface="Calibri"/>
                          <a:cs typeface="Arial"/>
                        </a:rPr>
                        <a:t>, trachea, thyroid gland.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438">
                <a:tc>
                  <a:txBody>
                    <a:bodyPr/>
                    <a:lstStyle/>
                    <a:p>
                      <a:pPr marL="0" indent="0" algn="just" rtl="0">
                        <a:lnSpc>
                          <a:spcPct val="115000"/>
                        </a:lnSpc>
                        <a:spcAft>
                          <a:spcPts val="0"/>
                        </a:spcAft>
                      </a:pPr>
                      <a:r>
                        <a:rPr lang="en-US" sz="2800" b="1" dirty="0">
                          <a:solidFill>
                            <a:srgbClr val="FF0000"/>
                          </a:solidFill>
                          <a:latin typeface="Times New Roman"/>
                          <a:ea typeface="Calibri"/>
                          <a:cs typeface="Arial"/>
                        </a:rPr>
                        <a:t>E</a:t>
                      </a:r>
                      <a:endParaRPr lang="en-US" sz="20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50000"/>
                        </a:lnSpc>
                        <a:spcAft>
                          <a:spcPts val="0"/>
                        </a:spcAft>
                      </a:pPr>
                      <a:r>
                        <a:rPr kumimoji="0" lang="en-US" sz="2400" kern="1200" dirty="0">
                          <a:solidFill>
                            <a:schemeClr val="tx1"/>
                          </a:solidFill>
                          <a:latin typeface="Times New Roman"/>
                          <a:ea typeface="Calibri"/>
                          <a:cs typeface="Arial"/>
                        </a:rPr>
                        <a:t>tracheal duct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جدول 2"/>
          <p:cNvGraphicFramePr>
            <a:graphicFrameLocks noGrp="1"/>
          </p:cNvGraphicFramePr>
          <p:nvPr/>
        </p:nvGraphicFramePr>
        <p:xfrm>
          <a:off x="214282" y="928670"/>
          <a:ext cx="8572560" cy="3774758"/>
        </p:xfrm>
        <a:graphic>
          <a:graphicData uri="http://schemas.openxmlformats.org/drawingml/2006/table">
            <a:tbl>
              <a:tblPr/>
              <a:tblGrid>
                <a:gridCol w="629131"/>
                <a:gridCol w="7943429"/>
              </a:tblGrid>
              <a:tr h="356791">
                <a:tc>
                  <a:txBody>
                    <a:bodyPr/>
                    <a:lstStyle/>
                    <a:p>
                      <a:pPr marL="457200" algn="just" rtl="0">
                        <a:lnSpc>
                          <a:spcPct val="115000"/>
                        </a:lnSpc>
                        <a:spcAft>
                          <a:spcPts val="0"/>
                        </a:spcAft>
                      </a:pPr>
                      <a:endParaRPr lang="en-US"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342900" algn="just" rtl="0" eaLnBrk="1" latinLnBrk="0" hangingPunct="1">
                        <a:lnSpc>
                          <a:spcPct val="150000"/>
                        </a:lnSpc>
                        <a:spcAft>
                          <a:spcPts val="0"/>
                        </a:spcAft>
                        <a:buFont typeface="+mj-lt"/>
                        <a:buNone/>
                      </a:pPr>
                      <a:r>
                        <a:rPr kumimoji="0" lang="en-US" sz="2400" b="1" kern="1200" dirty="0" smtClean="0">
                          <a:solidFill>
                            <a:schemeClr val="tx1"/>
                          </a:solidFill>
                          <a:latin typeface="Times New Roman"/>
                          <a:ea typeface="Calibri"/>
                          <a:cs typeface="Arial"/>
                        </a:rPr>
                        <a:t>B. The </a:t>
                      </a:r>
                      <a:r>
                        <a:rPr kumimoji="0" lang="en-US" sz="2400" b="1" kern="1200" dirty="0">
                          <a:solidFill>
                            <a:schemeClr val="tx1"/>
                          </a:solidFill>
                          <a:latin typeface="Times New Roman"/>
                          <a:ea typeface="Calibri"/>
                          <a:cs typeface="Arial"/>
                        </a:rPr>
                        <a:t>middle group: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2138">
                <a:tc>
                  <a:txBody>
                    <a:bodyPr/>
                    <a:lstStyle/>
                    <a:p>
                      <a:pPr marL="95250" indent="0" algn="just" rtl="0">
                        <a:lnSpc>
                          <a:spcPct val="115000"/>
                        </a:lnSpc>
                        <a:spcAft>
                          <a:spcPts val="0"/>
                        </a:spcAft>
                      </a:pPr>
                      <a:r>
                        <a:rPr lang="en-US" sz="2400" b="1" dirty="0" smtClean="0">
                          <a:latin typeface="Times New Roman"/>
                          <a:ea typeface="Calibri"/>
                          <a:cs typeface="Arial"/>
                        </a:rPr>
                        <a:t>  P</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50000"/>
                        </a:lnSpc>
                        <a:spcAft>
                          <a:spcPts val="0"/>
                        </a:spcAft>
                      </a:pPr>
                      <a:r>
                        <a:rPr kumimoji="0" lang="en-US" sz="2400" kern="1200" dirty="0">
                          <a:solidFill>
                            <a:schemeClr val="tx1"/>
                          </a:solidFill>
                          <a:latin typeface="Times New Roman"/>
                          <a:ea typeface="Calibri"/>
                          <a:cs typeface="Arial"/>
                        </a:rPr>
                        <a:t>are often absent and when present they are situated in the middle 3rd of the neck on each side of the trachea.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67486">
                <a:tc>
                  <a:txBody>
                    <a:bodyPr/>
                    <a:lstStyle/>
                    <a:p>
                      <a:pPr marL="92075" indent="93663" algn="just" rtl="0">
                        <a:lnSpc>
                          <a:spcPct val="115000"/>
                        </a:lnSpc>
                        <a:spcAft>
                          <a:spcPts val="0"/>
                        </a:spcAft>
                      </a:pPr>
                      <a:r>
                        <a:rPr lang="en-US" sz="2400" b="1" dirty="0">
                          <a:latin typeface="Times New Roman"/>
                          <a:ea typeface="Calibri"/>
                          <a:cs typeface="Arial"/>
                        </a:rPr>
                        <a:t>D</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50000"/>
                        </a:lnSpc>
                        <a:spcAft>
                          <a:spcPts val="0"/>
                        </a:spcAft>
                      </a:pPr>
                      <a:r>
                        <a:rPr kumimoji="0" lang="en-US" sz="2400" kern="1200" dirty="0">
                          <a:solidFill>
                            <a:schemeClr val="tx1"/>
                          </a:solidFill>
                          <a:latin typeface="Times New Roman"/>
                          <a:ea typeface="Calibri"/>
                          <a:cs typeface="Arial"/>
                        </a:rPr>
                        <a:t>ventral muscles of the neck, oesophagus, trachea, cervical part of the thymus, prepectoral L.n, cost cervical L.n, axillary L.n, &amp; prescapular L.n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6791">
                <a:tc>
                  <a:txBody>
                    <a:bodyPr/>
                    <a:lstStyle/>
                    <a:p>
                      <a:pPr marL="215900" indent="-33338" algn="just" rtl="0">
                        <a:lnSpc>
                          <a:spcPct val="115000"/>
                        </a:lnSpc>
                        <a:spcAft>
                          <a:spcPts val="0"/>
                        </a:spcAft>
                      </a:pPr>
                      <a:r>
                        <a:rPr lang="en-US" sz="2400" b="1" dirty="0">
                          <a:latin typeface="Times New Roman"/>
                          <a:ea typeface="Calibri"/>
                          <a:cs typeface="Arial"/>
                        </a:rPr>
                        <a:t>E</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50000"/>
                        </a:lnSpc>
                        <a:spcAft>
                          <a:spcPts val="0"/>
                        </a:spcAft>
                      </a:pPr>
                      <a:r>
                        <a:rPr kumimoji="0" lang="en-US" sz="2400" kern="1200" dirty="0">
                          <a:solidFill>
                            <a:schemeClr val="tx1"/>
                          </a:solidFill>
                          <a:latin typeface="Times New Roman"/>
                          <a:ea typeface="Calibri"/>
                          <a:cs typeface="Arial"/>
                        </a:rPr>
                        <a:t>tracheal duct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جدول 3"/>
          <p:cNvGraphicFramePr>
            <a:graphicFrameLocks noGrp="1"/>
          </p:cNvGraphicFramePr>
          <p:nvPr/>
        </p:nvGraphicFramePr>
        <p:xfrm>
          <a:off x="214282" y="357166"/>
          <a:ext cx="8643998" cy="548640"/>
        </p:xfrm>
        <a:graphic>
          <a:graphicData uri="http://schemas.openxmlformats.org/drawingml/2006/table">
            <a:tbl>
              <a:tblPr/>
              <a:tblGrid>
                <a:gridCol w="664923"/>
                <a:gridCol w="7979075"/>
              </a:tblGrid>
              <a:tr h="515779">
                <a:tc>
                  <a:txBody>
                    <a:bodyPr/>
                    <a:lstStyle/>
                    <a:p>
                      <a:pPr marL="457200" algn="just" rtl="0">
                        <a:lnSpc>
                          <a:spcPct val="115000"/>
                        </a:lnSpc>
                        <a:spcAft>
                          <a:spcPts val="0"/>
                        </a:spcAft>
                      </a:pPr>
                      <a:endParaRPr lang="en-US" sz="1400" b="1" dirty="0">
                        <a:latin typeface="Times New Roman"/>
                        <a:ea typeface="Calibri"/>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342900" algn="just" rtl="0" eaLnBrk="1" latinLnBrk="0" hangingPunct="1">
                        <a:lnSpc>
                          <a:spcPct val="150000"/>
                        </a:lnSpc>
                        <a:spcAft>
                          <a:spcPts val="0"/>
                        </a:spcAft>
                        <a:buFont typeface="+mj-lt"/>
                        <a:buNone/>
                      </a:pPr>
                      <a:r>
                        <a:rPr kumimoji="0" lang="en-US" sz="2400" b="1" kern="1200" dirty="0" smtClean="0">
                          <a:solidFill>
                            <a:schemeClr val="tx1"/>
                          </a:solidFill>
                          <a:latin typeface="Times New Roman"/>
                          <a:ea typeface="Calibri"/>
                          <a:cs typeface="Arial"/>
                        </a:rPr>
                        <a:t>Deep cervical</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500002" y="1214422"/>
          <a:ext cx="8643998" cy="2562733"/>
        </p:xfrm>
        <a:graphic>
          <a:graphicData uri="http://schemas.openxmlformats.org/drawingml/2006/table">
            <a:tbl>
              <a:tblPr/>
              <a:tblGrid>
                <a:gridCol w="634374"/>
                <a:gridCol w="8009624"/>
              </a:tblGrid>
              <a:tr h="0">
                <a:tc>
                  <a:txBody>
                    <a:bodyPr/>
                    <a:lstStyle/>
                    <a:p>
                      <a:pPr marL="457200" algn="just" rtl="0">
                        <a:lnSpc>
                          <a:spcPct val="115000"/>
                        </a:lnSpc>
                        <a:spcAft>
                          <a:spcPts val="0"/>
                        </a:spcAft>
                      </a:pPr>
                      <a:endParaRPr lang="en-US"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a:lnSpc>
                          <a:spcPct val="115000"/>
                        </a:lnSpc>
                        <a:spcAft>
                          <a:spcPts val="0"/>
                        </a:spcAft>
                      </a:pPr>
                      <a:r>
                        <a:rPr lang="en-US" sz="2400" b="1" dirty="0" err="1">
                          <a:latin typeface="Times New Roman"/>
                          <a:ea typeface="Calibri"/>
                          <a:cs typeface="Arial"/>
                        </a:rPr>
                        <a:t>Prepectoral</a:t>
                      </a:r>
                      <a:r>
                        <a:rPr lang="en-US" sz="2400" b="1" dirty="0">
                          <a:latin typeface="Times New Roman"/>
                          <a:ea typeface="Calibri"/>
                          <a:cs typeface="Arial"/>
                        </a:rPr>
                        <a:t> </a:t>
                      </a:r>
                      <a:r>
                        <a:rPr lang="en-US" sz="2400" b="1" dirty="0" err="1">
                          <a:latin typeface="Times New Roman"/>
                          <a:ea typeface="Calibri"/>
                          <a:cs typeface="Arial"/>
                        </a:rPr>
                        <a:t>L.n</a:t>
                      </a:r>
                      <a:r>
                        <a:rPr lang="en-US" sz="2400" b="1" dirty="0">
                          <a:latin typeface="Times New Roman"/>
                          <a:ea typeface="Calibri"/>
                          <a:cs typeface="Arial"/>
                        </a:rPr>
                        <a:t>:</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185738" indent="0" algn="l" rtl="0">
                        <a:lnSpc>
                          <a:spcPct val="115000"/>
                        </a:lnSpc>
                        <a:spcAft>
                          <a:spcPts val="0"/>
                        </a:spcAft>
                      </a:pPr>
                      <a:r>
                        <a:rPr lang="en-US" sz="2800" b="1" dirty="0">
                          <a:latin typeface="Times New Roman"/>
                          <a:ea typeface="Calibri"/>
                          <a:cs typeface="Arial"/>
                        </a:rPr>
                        <a:t>P</a:t>
                      </a:r>
                      <a:endParaRPr lang="en-US" sz="2000" dirty="0">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a:lnSpc>
                          <a:spcPct val="115000"/>
                        </a:lnSpc>
                        <a:spcAft>
                          <a:spcPts val="0"/>
                        </a:spcAft>
                      </a:pPr>
                      <a:r>
                        <a:rPr lang="en-US" sz="2400" dirty="0">
                          <a:latin typeface="Times New Roman"/>
                          <a:ea typeface="Calibri"/>
                          <a:cs typeface="Arial"/>
                        </a:rPr>
                        <a:t>2-4 on each side, and are embedded in fat along the anterior border of the 1</a:t>
                      </a:r>
                      <a:r>
                        <a:rPr lang="en-US" sz="2400" baseline="30000" dirty="0">
                          <a:latin typeface="Times New Roman"/>
                          <a:ea typeface="Calibri"/>
                          <a:cs typeface="Arial"/>
                        </a:rPr>
                        <a:t>st</a:t>
                      </a:r>
                      <a:r>
                        <a:rPr lang="en-US" sz="2400" dirty="0">
                          <a:latin typeface="Times New Roman"/>
                          <a:ea typeface="Calibri"/>
                          <a:cs typeface="Arial"/>
                        </a:rPr>
                        <a:t> rib. </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185738" indent="0" algn="l" rtl="0">
                        <a:lnSpc>
                          <a:spcPct val="115000"/>
                        </a:lnSpc>
                        <a:spcAft>
                          <a:spcPts val="0"/>
                        </a:spcAft>
                      </a:pPr>
                      <a:r>
                        <a:rPr lang="en-US" sz="2800" b="1" dirty="0">
                          <a:latin typeface="Times New Roman"/>
                          <a:ea typeface="Calibri"/>
                          <a:cs typeface="Arial"/>
                        </a:rPr>
                        <a:t>D</a:t>
                      </a:r>
                      <a:endParaRPr lang="en-US" sz="2000" dirty="0">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a:lnSpc>
                          <a:spcPct val="115000"/>
                        </a:lnSpc>
                        <a:spcAft>
                          <a:spcPts val="0"/>
                        </a:spcAft>
                      </a:pPr>
                      <a:r>
                        <a:rPr lang="en-US" sz="2400" dirty="0">
                          <a:latin typeface="Times New Roman"/>
                          <a:ea typeface="Calibri"/>
                          <a:cs typeface="Arial"/>
                        </a:rPr>
                        <a:t>It is noted that most of the lymph from the proximal part of the forelimb enter or pass through these lymph nodes.</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185738" indent="0" algn="l" rtl="0">
                        <a:lnSpc>
                          <a:spcPct val="115000"/>
                        </a:lnSpc>
                        <a:spcAft>
                          <a:spcPts val="0"/>
                        </a:spcAft>
                      </a:pPr>
                      <a:r>
                        <a:rPr lang="en-US" sz="2800" b="1" dirty="0">
                          <a:latin typeface="Times New Roman"/>
                          <a:ea typeface="Calibri"/>
                          <a:cs typeface="Arial"/>
                        </a:rPr>
                        <a:t>E</a:t>
                      </a:r>
                      <a:endParaRPr lang="en-US" sz="2000" dirty="0">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rtl="0">
                        <a:lnSpc>
                          <a:spcPct val="115000"/>
                        </a:lnSpc>
                        <a:spcAft>
                          <a:spcPts val="0"/>
                        </a:spcAft>
                      </a:pPr>
                      <a:r>
                        <a:rPr lang="en-US" sz="2400" dirty="0">
                          <a:latin typeface="Times New Roman"/>
                          <a:ea typeface="Calibri"/>
                          <a:cs typeface="Arial"/>
                        </a:rPr>
                        <a:t>tracheal duct, thoracic duct or common jugular vein.</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3" name="جدول 2"/>
          <p:cNvGraphicFramePr>
            <a:graphicFrameLocks noGrp="1"/>
          </p:cNvGraphicFramePr>
          <p:nvPr/>
        </p:nvGraphicFramePr>
        <p:xfrm>
          <a:off x="500034" y="785794"/>
          <a:ext cx="6096000" cy="418428"/>
        </p:xfrm>
        <a:graphic>
          <a:graphicData uri="http://schemas.openxmlformats.org/drawingml/2006/table">
            <a:tbl>
              <a:tblPr/>
              <a:tblGrid>
                <a:gridCol w="471769"/>
                <a:gridCol w="5624231"/>
              </a:tblGrid>
              <a:tr h="407172">
                <a:tc>
                  <a:txBody>
                    <a:bodyPr/>
                    <a:lstStyle/>
                    <a:p>
                      <a:pPr marL="457200" algn="just" rtl="0" eaLnBrk="1" fontAlgn="t" latinLnBrk="0" hangingPunct="1">
                        <a:lnSpc>
                          <a:spcPct val="115000"/>
                        </a:lnSpc>
                        <a:spcBef>
                          <a:spcPts val="0"/>
                        </a:spcBef>
                        <a:spcAft>
                          <a:spcPts val="0"/>
                        </a:spcAft>
                      </a:pPr>
                      <a:endParaRPr lang="en-US" sz="1000" b="1" i="0" u="none" strike="noStrike" kern="1200">
                        <a:solidFill>
                          <a:schemeClr val="tx1"/>
                        </a:solidFill>
                        <a:latin typeface="Times New Roman"/>
                        <a:ea typeface="Calibri"/>
                        <a:cs typeface="Arial"/>
                      </a:endParaRPr>
                    </a:p>
                  </a:txBody>
                  <a:tcPr marL="50028" marR="50028" marT="6948"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indent="-347472" algn="just" rtl="0" eaLnBrk="1" fontAlgn="t" latinLnBrk="0" hangingPunct="1">
                        <a:lnSpc>
                          <a:spcPct val="150000"/>
                        </a:lnSpc>
                        <a:spcBef>
                          <a:spcPts val="0"/>
                        </a:spcBef>
                        <a:spcAft>
                          <a:spcPts val="0"/>
                        </a:spcAft>
                      </a:pPr>
                      <a:r>
                        <a:rPr lang="en-US" sz="1800" b="1" i="0" u="none" strike="noStrike" kern="1200" dirty="0">
                          <a:solidFill>
                            <a:schemeClr val="tx1"/>
                          </a:solidFill>
                          <a:latin typeface="Times New Roman"/>
                          <a:ea typeface="Calibri"/>
                          <a:cs typeface="Arial"/>
                        </a:rPr>
                        <a:t>Deep cervical</a:t>
                      </a:r>
                      <a:endParaRPr lang="en-US" sz="1300" b="0" i="0" u="none" strike="noStrike" dirty="0">
                        <a:latin typeface="Arial"/>
                      </a:endParaRPr>
                    </a:p>
                  </a:txBody>
                  <a:tcPr marL="50028" marR="50028" marT="6948"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71472" y="0"/>
            <a:ext cx="8143932"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50000"/>
              </a:lnSpc>
              <a:spcBef>
                <a:spcPct val="0"/>
              </a:spcBef>
              <a:spcAft>
                <a:spcPct val="0"/>
              </a:spcAft>
              <a:buClrTx/>
              <a:buSzTx/>
              <a:buFontTx/>
              <a:buNone/>
              <a:tabLst/>
            </a:pPr>
            <a:r>
              <a:rPr kumimoji="0" lang="en-US" sz="3200" b="1" i="0"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32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lymph fluid:</a:t>
            </a:r>
          </a:p>
          <a:p>
            <a:pPr marL="0" marR="0" lvl="0" indent="0" algn="justLow" defTabSz="914400" rtl="0" eaLnBrk="1" fontAlgn="base" latinLnBrk="0" hangingPunct="1">
              <a:lnSpc>
                <a:spcPct val="150000"/>
              </a:lnSpc>
              <a:spcBef>
                <a:spcPct val="0"/>
              </a:spcBef>
              <a:spcAft>
                <a:spcPct val="0"/>
              </a:spcAft>
              <a:buClrTx/>
              <a:buSzTx/>
              <a:buFont typeface="Wingdings" pitchFamily="2" charset="2"/>
              <a:buChar char="ü"/>
              <a:tabLst/>
            </a:pPr>
            <a:r>
              <a:rPr lang="en-US" sz="3200" dirty="0" smtClean="0">
                <a:latin typeface="Times New Roman" pitchFamily="18" charset="0"/>
                <a:ea typeface="Calibri" pitchFamily="34" charset="0"/>
                <a:cs typeface="Times New Roman" pitchFamily="18" charset="0"/>
              </a:rPr>
              <a:t> It </a:t>
            </a: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is similar to the blood plasma, but thinner,   </a:t>
            </a:r>
          </a:p>
          <a:p>
            <a:pPr marL="0" marR="0" lvl="0" indent="0" algn="justLow" defTabSz="914400" rtl="0" eaLnBrk="1" fontAlgn="base" latinLnBrk="0" hangingPunct="1">
              <a:lnSpc>
                <a:spcPct val="150000"/>
              </a:lnSpc>
              <a:spcBef>
                <a:spcPct val="0"/>
              </a:spcBef>
              <a:spcAft>
                <a:spcPct val="0"/>
              </a:spcAft>
              <a:buClrTx/>
              <a:buSzTx/>
              <a:tabLst/>
            </a:pPr>
            <a:r>
              <a:rPr lang="en-US" sz="3200" dirty="0">
                <a:latin typeface="Times New Roman" pitchFamily="18" charset="0"/>
                <a:ea typeface="Calibri" pitchFamily="34" charset="0"/>
                <a:cs typeface="Times New Roman" pitchFamily="18" charset="0"/>
              </a:rPr>
              <a:t> </a:t>
            </a:r>
            <a:r>
              <a:rPr lang="en-US" sz="3200" dirty="0" smtClean="0">
                <a:latin typeface="Times New Roman" pitchFamily="18" charset="0"/>
                <a:ea typeface="Calibri" pitchFamily="34" charset="0"/>
                <a:cs typeface="Times New Roman" pitchFamily="18" charset="0"/>
              </a:rPr>
              <a:t>   </a:t>
            </a: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more watery&amp; poor in protein.</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50000"/>
              </a:lnSpc>
              <a:spcBef>
                <a:spcPct val="0"/>
              </a:spcBef>
              <a:spcAft>
                <a:spcPct val="0"/>
              </a:spcAft>
              <a:buClrTx/>
              <a:buSzTx/>
              <a:buFont typeface="Wingdings" pitchFamily="2" charset="2"/>
              <a:buChar char="ü"/>
              <a:tabLst/>
            </a:pP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The lymph is the medium by which oxygen  </a:t>
            </a:r>
          </a:p>
          <a:p>
            <a:pPr marL="0" marR="0" lvl="0" indent="0" algn="justLow" defTabSz="914400" rtl="0" eaLnBrk="0" fontAlgn="base" latinLnBrk="0" hangingPunct="0">
              <a:lnSpc>
                <a:spcPct val="150000"/>
              </a:lnSpc>
              <a:spcBef>
                <a:spcPct val="0"/>
              </a:spcBef>
              <a:spcAft>
                <a:spcPct val="0"/>
              </a:spcAft>
              <a:buClrTx/>
              <a:buSzTx/>
              <a:tabLst/>
            </a:pPr>
            <a:r>
              <a:rPr lang="en-US" sz="3200" dirty="0">
                <a:latin typeface="Times New Roman" pitchFamily="18" charset="0"/>
                <a:ea typeface="Calibri" pitchFamily="34" charset="0"/>
                <a:cs typeface="Times New Roman" pitchFamily="18" charset="0"/>
              </a:rPr>
              <a:t> </a:t>
            </a:r>
            <a:r>
              <a:rPr lang="en-US" sz="3200" dirty="0" smtClean="0">
                <a:latin typeface="Times New Roman" pitchFamily="18" charset="0"/>
                <a:ea typeface="Calibri" pitchFamily="34" charset="0"/>
                <a:cs typeface="Times New Roman" pitchFamily="18" charset="0"/>
              </a:rPr>
              <a:t>   </a:t>
            </a: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and nutritive matter are transported  from the  </a:t>
            </a:r>
          </a:p>
          <a:p>
            <a:pPr marL="0" marR="0" lvl="0" indent="0" algn="justLow" defTabSz="914400" rtl="0" eaLnBrk="0" fontAlgn="base" latinLnBrk="0" hangingPunct="0">
              <a:lnSpc>
                <a:spcPct val="150000"/>
              </a:lnSpc>
              <a:spcBef>
                <a:spcPct val="0"/>
              </a:spcBef>
              <a:spcAft>
                <a:spcPct val="0"/>
              </a:spcAft>
              <a:buClrTx/>
              <a:buSzTx/>
              <a:tabLst/>
            </a:pPr>
            <a:r>
              <a:rPr lang="en-US" sz="3200" dirty="0">
                <a:latin typeface="Times New Roman" pitchFamily="18" charset="0"/>
                <a:ea typeface="Calibri" pitchFamily="34" charset="0"/>
                <a:cs typeface="Times New Roman" pitchFamily="18" charset="0"/>
              </a:rPr>
              <a:t> </a:t>
            </a:r>
            <a:r>
              <a:rPr lang="en-US" sz="3200" dirty="0" smtClean="0">
                <a:latin typeface="Times New Roman" pitchFamily="18" charset="0"/>
                <a:ea typeface="Calibri" pitchFamily="34" charset="0"/>
                <a:cs typeface="Times New Roman" pitchFamily="18" charset="0"/>
              </a:rPr>
              <a:t>   </a:t>
            </a: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blood to the body tissues, and </a:t>
            </a:r>
          </a:p>
          <a:p>
            <a:pPr marL="0" marR="0" lvl="0" indent="0" algn="justLow" defTabSz="914400" rtl="0" eaLnBrk="0" fontAlgn="base" latinLnBrk="0" hangingPunct="0">
              <a:lnSpc>
                <a:spcPct val="150000"/>
              </a:lnSpc>
              <a:spcBef>
                <a:spcPct val="0"/>
              </a:spcBef>
              <a:spcAft>
                <a:spcPct val="0"/>
              </a:spcAft>
              <a:buClrTx/>
              <a:buSzTx/>
              <a:buFont typeface="Wingdings" pitchFamily="2" charset="2"/>
              <a:buChar char="ü"/>
              <a:tabLst/>
            </a:pP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the means by which the waste products from </a:t>
            </a:r>
          </a:p>
          <a:p>
            <a:pPr marL="0" marR="0" lvl="0" indent="0" algn="justLow" defTabSz="914400" rtl="0" eaLnBrk="0" fontAlgn="base" latinLnBrk="0" hangingPunct="0">
              <a:lnSpc>
                <a:spcPct val="150000"/>
              </a:lnSpc>
              <a:spcBef>
                <a:spcPct val="0"/>
              </a:spcBef>
              <a:spcAft>
                <a:spcPct val="0"/>
              </a:spcAft>
              <a:buClrTx/>
              <a:buSzTx/>
              <a:tabLst/>
            </a:pPr>
            <a:r>
              <a:rPr lang="en-US" sz="3200" dirty="0">
                <a:latin typeface="Times New Roman" pitchFamily="18" charset="0"/>
                <a:ea typeface="Calibri" pitchFamily="34" charset="0"/>
                <a:cs typeface="Times New Roman" pitchFamily="18" charset="0"/>
              </a:rPr>
              <a:t> </a:t>
            </a:r>
            <a:r>
              <a:rPr lang="en-US" sz="3200" dirty="0" smtClean="0">
                <a:latin typeface="Times New Roman" pitchFamily="18" charset="0"/>
                <a:ea typeface="Calibri" pitchFamily="34" charset="0"/>
                <a:cs typeface="Times New Roman" pitchFamily="18" charset="0"/>
              </a:rPr>
              <a:t>   </a:t>
            </a: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these tissues are removed.</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جدول 2"/>
          <p:cNvGraphicFramePr>
            <a:graphicFrameLocks noGrp="1"/>
          </p:cNvGraphicFramePr>
          <p:nvPr/>
        </p:nvGraphicFramePr>
        <p:xfrm>
          <a:off x="428596" y="214290"/>
          <a:ext cx="8715404" cy="4626864"/>
        </p:xfrm>
        <a:graphic>
          <a:graphicData uri="http://schemas.openxmlformats.org/drawingml/2006/table">
            <a:tbl>
              <a:tblPr/>
              <a:tblGrid>
                <a:gridCol w="571504"/>
                <a:gridCol w="8143900"/>
              </a:tblGrid>
              <a:tr h="0">
                <a:tc>
                  <a:txBody>
                    <a:bodyPr/>
                    <a:lstStyle/>
                    <a:p>
                      <a:pPr marL="457200" algn="just" rtl="0">
                        <a:lnSpc>
                          <a:spcPct val="115000"/>
                        </a:lnSpc>
                        <a:spcAft>
                          <a:spcPts val="0"/>
                        </a:spcAft>
                      </a:pPr>
                      <a:endParaRPr lang="en-US" sz="2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a:lnSpc>
                          <a:spcPct val="115000"/>
                        </a:lnSpc>
                        <a:spcAft>
                          <a:spcPts val="0"/>
                        </a:spcAft>
                      </a:pPr>
                      <a:r>
                        <a:rPr lang="en-US" sz="2400" b="1" dirty="0" err="1">
                          <a:solidFill>
                            <a:srgbClr val="FF0000"/>
                          </a:solidFill>
                          <a:latin typeface="Times New Roman"/>
                          <a:ea typeface="Calibri"/>
                          <a:cs typeface="Arial"/>
                        </a:rPr>
                        <a:t>Costocervical</a:t>
                      </a:r>
                      <a:r>
                        <a:rPr lang="en-US" sz="2400" b="1" dirty="0">
                          <a:solidFill>
                            <a:srgbClr val="FF0000"/>
                          </a:solidFill>
                          <a:latin typeface="Times New Roman"/>
                          <a:ea typeface="Calibri"/>
                          <a:cs typeface="Arial"/>
                        </a:rPr>
                        <a:t> </a:t>
                      </a:r>
                      <a:r>
                        <a:rPr lang="en-US" sz="2400" b="1" dirty="0" err="1">
                          <a:solidFill>
                            <a:srgbClr val="FF0000"/>
                          </a:solidFill>
                          <a:latin typeface="Times New Roman"/>
                          <a:ea typeface="Calibri"/>
                          <a:cs typeface="Arial"/>
                        </a:rPr>
                        <a:t>L.n</a:t>
                      </a:r>
                      <a:r>
                        <a:rPr lang="en-US" sz="2400" b="1" dirty="0">
                          <a:solidFill>
                            <a:srgbClr val="FF0000"/>
                          </a:solidFill>
                          <a:latin typeface="Times New Roman"/>
                          <a:ea typeface="Calibri"/>
                          <a:cs typeface="Arial"/>
                        </a:rPr>
                        <a:t>:</a:t>
                      </a:r>
                      <a:endParaRPr lang="en-US" sz="1800" b="1"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184150" indent="-1588" algn="just" rtl="0">
                        <a:lnSpc>
                          <a:spcPct val="115000"/>
                        </a:lnSpc>
                        <a:spcAft>
                          <a:spcPts val="0"/>
                        </a:spcAft>
                      </a:pPr>
                      <a:r>
                        <a:rPr lang="en-US" sz="2400" b="1" dirty="0">
                          <a:solidFill>
                            <a:srgbClr val="FF0000"/>
                          </a:solidFill>
                          <a:latin typeface="Times New Roman"/>
                          <a:ea typeface="Calibri"/>
                          <a:cs typeface="Arial"/>
                        </a:rPr>
                        <a:t>P</a:t>
                      </a:r>
                      <a:endParaRPr lang="en-US"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a:lnSpc>
                          <a:spcPct val="115000"/>
                        </a:lnSpc>
                        <a:spcAft>
                          <a:spcPts val="0"/>
                        </a:spcAft>
                      </a:pPr>
                      <a:r>
                        <a:rPr lang="en-US" sz="2400" dirty="0">
                          <a:latin typeface="Times New Roman"/>
                          <a:ea typeface="Calibri"/>
                          <a:cs typeface="Arial"/>
                        </a:rPr>
                        <a:t>1.5 -3 cm in length &amp; situated on the inner side or just anterior to the 1</a:t>
                      </a:r>
                      <a:r>
                        <a:rPr lang="en-US" sz="2400" baseline="30000" dirty="0">
                          <a:latin typeface="Times New Roman"/>
                          <a:ea typeface="Calibri"/>
                          <a:cs typeface="Arial"/>
                        </a:rPr>
                        <a:t>st</a:t>
                      </a:r>
                      <a:r>
                        <a:rPr lang="en-US" sz="2400" dirty="0">
                          <a:latin typeface="Times New Roman"/>
                          <a:ea typeface="Calibri"/>
                          <a:cs typeface="Arial"/>
                        </a:rPr>
                        <a:t> rib and close to its junction with the 1</a:t>
                      </a:r>
                      <a:r>
                        <a:rPr lang="en-US" sz="2400" baseline="30000" dirty="0">
                          <a:latin typeface="Times New Roman"/>
                          <a:ea typeface="Calibri"/>
                          <a:cs typeface="Arial"/>
                        </a:rPr>
                        <a:t>st</a:t>
                      </a:r>
                      <a:r>
                        <a:rPr lang="en-US" sz="2400" dirty="0">
                          <a:latin typeface="Times New Roman"/>
                          <a:ea typeface="Calibri"/>
                          <a:cs typeface="Arial"/>
                        </a:rPr>
                        <a:t> dorsal vertebra. This </a:t>
                      </a:r>
                      <a:r>
                        <a:rPr lang="en-US" sz="2400" dirty="0" err="1">
                          <a:latin typeface="Times New Roman"/>
                          <a:ea typeface="Calibri"/>
                          <a:cs typeface="Arial"/>
                        </a:rPr>
                        <a:t>L.n</a:t>
                      </a:r>
                      <a:r>
                        <a:rPr lang="en-US" sz="2400" dirty="0">
                          <a:latin typeface="Times New Roman"/>
                          <a:ea typeface="Calibri"/>
                          <a:cs typeface="Arial"/>
                        </a:rPr>
                        <a:t> is regarded as </a:t>
                      </a:r>
                      <a:r>
                        <a:rPr lang="en-US" sz="2400" dirty="0" err="1">
                          <a:latin typeface="Times New Roman"/>
                          <a:ea typeface="Calibri"/>
                          <a:cs typeface="Arial"/>
                        </a:rPr>
                        <a:t>aconnecting</a:t>
                      </a:r>
                      <a:r>
                        <a:rPr lang="en-US" sz="2400" dirty="0">
                          <a:latin typeface="Times New Roman"/>
                          <a:ea typeface="Calibri"/>
                          <a:cs typeface="Arial"/>
                        </a:rPr>
                        <a:t> link between the cervical and </a:t>
                      </a:r>
                      <a:r>
                        <a:rPr lang="en-US" sz="2400" dirty="0" err="1">
                          <a:latin typeface="Times New Roman"/>
                          <a:ea typeface="Calibri"/>
                          <a:cs typeface="Arial"/>
                        </a:rPr>
                        <a:t>mediastinal</a:t>
                      </a:r>
                      <a:r>
                        <a:rPr lang="en-US" sz="2400" dirty="0">
                          <a:latin typeface="Times New Roman"/>
                          <a:ea typeface="Calibri"/>
                          <a:cs typeface="Arial"/>
                        </a:rPr>
                        <a:t> </a:t>
                      </a:r>
                      <a:r>
                        <a:rPr lang="en-US" sz="2400" dirty="0" err="1">
                          <a:latin typeface="Times New Roman"/>
                          <a:ea typeface="Calibri"/>
                          <a:cs typeface="Arial"/>
                        </a:rPr>
                        <a:t>L.n</a:t>
                      </a:r>
                      <a:r>
                        <a:rPr lang="en-US" sz="2400" dirty="0">
                          <a:latin typeface="Times New Roman"/>
                          <a:ea typeface="Calibri"/>
                          <a:cs typeface="Arial"/>
                        </a:rPr>
                        <a:t>, as it receives lymph from both cervical region &amp; pleura.</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185738" indent="0" algn="just" rtl="0">
                        <a:lnSpc>
                          <a:spcPct val="115000"/>
                        </a:lnSpc>
                        <a:spcAft>
                          <a:spcPts val="0"/>
                        </a:spcAft>
                      </a:pPr>
                      <a:r>
                        <a:rPr lang="en-US" sz="2400" b="1" dirty="0">
                          <a:solidFill>
                            <a:srgbClr val="FF0000"/>
                          </a:solidFill>
                          <a:latin typeface="Times New Roman"/>
                          <a:ea typeface="Calibri"/>
                          <a:cs typeface="Arial"/>
                        </a:rPr>
                        <a:t>D</a:t>
                      </a:r>
                      <a:endParaRPr lang="en-US"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a:lnSpc>
                          <a:spcPct val="115000"/>
                        </a:lnSpc>
                        <a:spcAft>
                          <a:spcPts val="0"/>
                        </a:spcAft>
                      </a:pPr>
                      <a:r>
                        <a:rPr lang="en-US" sz="2400">
                          <a:latin typeface="Times New Roman"/>
                          <a:ea typeface="Calibri"/>
                          <a:cs typeface="Arial"/>
                        </a:rPr>
                        <a:t>the muscle of the neck  and shoulder, the costal part of the pleura, trachea and intercostals &amp; anterior mediastinal L.n. forelimb enter or pass through these lymph nodes. </a:t>
                      </a:r>
                      <a:endParaRPr lang="en-US"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185738" indent="0" algn="just" rtl="0">
                        <a:lnSpc>
                          <a:spcPct val="115000"/>
                        </a:lnSpc>
                        <a:spcAft>
                          <a:spcPts val="0"/>
                        </a:spcAft>
                      </a:pPr>
                      <a:r>
                        <a:rPr lang="en-US" sz="2400" b="1" dirty="0">
                          <a:solidFill>
                            <a:srgbClr val="FF0000"/>
                          </a:solidFill>
                          <a:latin typeface="Times New Roman"/>
                          <a:ea typeface="Calibri"/>
                          <a:cs typeface="Arial"/>
                        </a:rPr>
                        <a:t>E</a:t>
                      </a:r>
                      <a:endParaRPr lang="en-US"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just" rtl="0">
                        <a:lnSpc>
                          <a:spcPct val="115000"/>
                        </a:lnSpc>
                        <a:spcAft>
                          <a:spcPts val="0"/>
                        </a:spcAft>
                      </a:pPr>
                      <a:r>
                        <a:rPr lang="en-US" sz="2400" dirty="0">
                          <a:latin typeface="Times New Roman"/>
                          <a:ea typeface="Calibri"/>
                          <a:cs typeface="Arial"/>
                        </a:rPr>
                        <a:t>On the right side usually discharge into the right tracheal duct, while on the left side discharges into the end of thoracic duct.</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214282" y="500042"/>
          <a:ext cx="8929718" cy="2551243"/>
        </p:xfrm>
        <a:graphic>
          <a:graphicData uri="http://schemas.openxmlformats.org/drawingml/2006/table">
            <a:tbl>
              <a:tblPr/>
              <a:tblGrid>
                <a:gridCol w="731944"/>
                <a:gridCol w="8197774"/>
              </a:tblGrid>
              <a:tr h="0">
                <a:tc gridSpan="2">
                  <a:txBody>
                    <a:bodyPr/>
                    <a:lstStyle/>
                    <a:p>
                      <a:pPr marL="0" lvl="0" indent="0" algn="just" rtl="0" eaLnBrk="1" latinLnBrk="0" hangingPunct="1">
                        <a:lnSpc>
                          <a:spcPct val="115000"/>
                        </a:lnSpc>
                        <a:spcAft>
                          <a:spcPts val="0"/>
                        </a:spcAft>
                        <a:buFont typeface="+mj-lt"/>
                        <a:buAutoNum type="arabicPeriod"/>
                      </a:pPr>
                      <a:r>
                        <a:rPr kumimoji="0" lang="en-US" sz="2400" b="1" kern="1200" dirty="0">
                          <a:solidFill>
                            <a:schemeClr val="tx1"/>
                          </a:solidFill>
                          <a:latin typeface="Times New Roman"/>
                          <a:ea typeface="Calibri"/>
                          <a:cs typeface="Arial"/>
                        </a:rPr>
                        <a:t>Intercostals </a:t>
                      </a:r>
                      <a:r>
                        <a:rPr kumimoji="0" lang="en-US" sz="2400" b="1" kern="1200" dirty="0" err="1">
                          <a:solidFill>
                            <a:schemeClr val="tx1"/>
                          </a:solidFill>
                          <a:latin typeface="Times New Roman"/>
                          <a:ea typeface="Calibri"/>
                          <a:cs typeface="Arial"/>
                        </a:rPr>
                        <a:t>L.n</a:t>
                      </a:r>
                      <a:r>
                        <a:rPr kumimoji="0" lang="en-US" sz="2400" b="1" kern="1200" dirty="0">
                          <a:solidFill>
                            <a:schemeClr val="tx1"/>
                          </a:solidFill>
                          <a:latin typeface="Times New Roman"/>
                          <a:ea typeface="Calibri"/>
                          <a:cs typeface="Arial"/>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r h="0">
                <a:tc>
                  <a:txBody>
                    <a:bodyPr/>
                    <a:lstStyle/>
                    <a:p>
                      <a:pPr marL="0" indent="0" algn="just" rtl="0" eaLnBrk="1" latinLnBrk="0" hangingPunct="1">
                        <a:lnSpc>
                          <a:spcPct val="115000"/>
                        </a:lnSpc>
                        <a:spcAft>
                          <a:spcPts val="0"/>
                        </a:spcAft>
                      </a:pPr>
                      <a:r>
                        <a:rPr kumimoji="0" lang="en-US" sz="2400" b="1" kern="1200" dirty="0">
                          <a:solidFill>
                            <a:schemeClr val="tx1"/>
                          </a:solidFill>
                          <a:latin typeface="Times New Roman"/>
                          <a:ea typeface="Calibri"/>
                          <a:cs typeface="Arial"/>
                        </a:rPr>
                        <a:t>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just" rtl="0" eaLnBrk="1" latinLnBrk="0" hangingPunct="1">
                        <a:lnSpc>
                          <a:spcPct val="115000"/>
                        </a:lnSpc>
                        <a:spcAft>
                          <a:spcPts val="0"/>
                        </a:spcAft>
                      </a:pPr>
                      <a:r>
                        <a:rPr kumimoji="0" lang="en-US" sz="2400" kern="1200" dirty="0">
                          <a:solidFill>
                            <a:schemeClr val="tx1"/>
                          </a:solidFill>
                          <a:latin typeface="Times New Roman"/>
                          <a:ea typeface="Calibri"/>
                          <a:cs typeface="Arial"/>
                        </a:rPr>
                        <a:t>0.4-2 cm in diameter &amp; situated in the intercostals space at the junction of the ribs with their vertebrae, and are deep seated or embedded in fat being covered by the intercostals </a:t>
                      </a:r>
                      <a:r>
                        <a:rPr kumimoji="0" lang="en-US" sz="2400" kern="1200" dirty="0" smtClean="0">
                          <a:solidFill>
                            <a:schemeClr val="tx1"/>
                          </a:solidFill>
                          <a:latin typeface="Times New Roman"/>
                          <a:ea typeface="Calibri"/>
                          <a:cs typeface="Arial"/>
                        </a:rPr>
                        <a:t>muscles.</a:t>
                      </a:r>
                      <a:endParaRPr kumimoji="0" lang="en-US" sz="2400" kern="1200" dirty="0">
                        <a:solidFill>
                          <a:schemeClr val="tx1"/>
                        </a:solidFill>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indent="0" algn="just" rtl="0" eaLnBrk="1" latinLnBrk="0" hangingPunct="1">
                        <a:lnSpc>
                          <a:spcPct val="115000"/>
                        </a:lnSpc>
                        <a:spcAft>
                          <a:spcPts val="0"/>
                        </a:spcAft>
                      </a:pPr>
                      <a:r>
                        <a:rPr kumimoji="0" lang="en-US" sz="2400" b="1" kern="1200" dirty="0">
                          <a:solidFill>
                            <a:schemeClr val="tx1"/>
                          </a:solidFill>
                          <a:latin typeface="Times New Roman"/>
                          <a:ea typeface="Calibri"/>
                          <a:cs typeface="Arial"/>
                        </a:rPr>
                        <a:t>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just" rtl="0" eaLnBrk="1" latinLnBrk="0" hangingPunct="1">
                        <a:lnSpc>
                          <a:spcPct val="115000"/>
                        </a:lnSpc>
                        <a:spcAft>
                          <a:spcPts val="0"/>
                        </a:spcAft>
                      </a:pPr>
                      <a:r>
                        <a:rPr kumimoji="0" lang="en-US" sz="2400" kern="1200" dirty="0">
                          <a:solidFill>
                            <a:schemeClr val="tx1"/>
                          </a:solidFill>
                          <a:latin typeface="Times New Roman"/>
                          <a:ea typeface="Calibri"/>
                          <a:cs typeface="Arial"/>
                        </a:rPr>
                        <a:t>thoracic wall, pleura and peritoneum.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5559">
                <a:tc>
                  <a:txBody>
                    <a:bodyPr/>
                    <a:lstStyle/>
                    <a:p>
                      <a:pPr marL="0" indent="0" algn="just" rtl="0" eaLnBrk="1" latinLnBrk="0" hangingPunct="1">
                        <a:lnSpc>
                          <a:spcPct val="115000"/>
                        </a:lnSpc>
                        <a:spcAft>
                          <a:spcPts val="0"/>
                        </a:spcAft>
                      </a:pPr>
                      <a:r>
                        <a:rPr kumimoji="0" lang="en-US" sz="2400" b="1" kern="1200" dirty="0">
                          <a:solidFill>
                            <a:schemeClr val="tx1"/>
                          </a:solidFill>
                          <a:latin typeface="Times New Roman"/>
                          <a:ea typeface="Calibri"/>
                          <a:cs typeface="Arial"/>
                        </a:rPr>
                        <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just" rtl="0" eaLnBrk="1" latinLnBrk="0" hangingPunct="1">
                        <a:lnSpc>
                          <a:spcPct val="115000"/>
                        </a:lnSpc>
                        <a:spcAft>
                          <a:spcPts val="0"/>
                        </a:spcAft>
                      </a:pPr>
                      <a:r>
                        <a:rPr kumimoji="0" lang="en-US" sz="2400" kern="1200" dirty="0" err="1">
                          <a:solidFill>
                            <a:schemeClr val="tx1"/>
                          </a:solidFill>
                          <a:latin typeface="Times New Roman"/>
                          <a:ea typeface="Calibri"/>
                          <a:cs typeface="Arial"/>
                        </a:rPr>
                        <a:t>mediastinal</a:t>
                      </a:r>
                      <a:r>
                        <a:rPr kumimoji="0" lang="en-US" sz="2400" kern="1200" dirty="0">
                          <a:solidFill>
                            <a:schemeClr val="tx1"/>
                          </a:solidFill>
                          <a:latin typeface="Times New Roman"/>
                          <a:ea typeface="Calibri"/>
                          <a:cs typeface="Arial"/>
                        </a:rPr>
                        <a:t> </a:t>
                      </a:r>
                      <a:r>
                        <a:rPr kumimoji="0" lang="en-US" sz="2400" kern="1200" dirty="0" err="1">
                          <a:solidFill>
                            <a:schemeClr val="tx1"/>
                          </a:solidFill>
                          <a:latin typeface="Times New Roman"/>
                          <a:ea typeface="Calibri"/>
                          <a:cs typeface="Arial"/>
                        </a:rPr>
                        <a:t>L.n</a:t>
                      </a:r>
                      <a:r>
                        <a:rPr kumimoji="0" lang="en-US" sz="2400" kern="1200" dirty="0">
                          <a:solidFill>
                            <a:schemeClr val="tx1"/>
                          </a:solidFill>
                          <a:latin typeface="Times New Roman"/>
                          <a:ea typeface="Calibri"/>
                          <a:cs typeface="Arial"/>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214282" y="3643314"/>
          <a:ext cx="8643998" cy="2793120"/>
        </p:xfrm>
        <a:graphic>
          <a:graphicData uri="http://schemas.openxmlformats.org/drawingml/2006/table">
            <a:tbl>
              <a:tblPr/>
              <a:tblGrid>
                <a:gridCol w="714380"/>
                <a:gridCol w="7929618"/>
              </a:tblGrid>
              <a:tr h="201295">
                <a:tc gridSpan="2">
                  <a:txBody>
                    <a:bodyPr/>
                    <a:lstStyle/>
                    <a:p>
                      <a:pPr marL="0" indent="0" algn="just" rtl="0" eaLnBrk="1" latinLnBrk="0" hangingPunct="1">
                        <a:lnSpc>
                          <a:spcPct val="115000"/>
                        </a:lnSpc>
                        <a:spcAft>
                          <a:spcPts val="0"/>
                        </a:spcAft>
                      </a:pPr>
                      <a:r>
                        <a:rPr kumimoji="0" lang="en-US" sz="2400" b="1" kern="1200" dirty="0">
                          <a:solidFill>
                            <a:schemeClr val="tx1"/>
                          </a:solidFill>
                          <a:latin typeface="Times New Roman"/>
                          <a:ea typeface="Calibri"/>
                          <a:cs typeface="Arial"/>
                        </a:rPr>
                        <a:t>2.b. Posterior sterna </a:t>
                      </a:r>
                      <a:r>
                        <a:rPr kumimoji="0" lang="en-US" sz="2400" b="1" kern="1200" dirty="0" err="1">
                          <a:solidFill>
                            <a:schemeClr val="tx1"/>
                          </a:solidFill>
                          <a:latin typeface="Times New Roman"/>
                          <a:ea typeface="Calibri"/>
                          <a:cs typeface="Arial"/>
                        </a:rPr>
                        <a:t>L.n</a:t>
                      </a:r>
                      <a:r>
                        <a:rPr kumimoji="0" lang="en-US" sz="2400" b="1" kern="1200" dirty="0">
                          <a:solidFill>
                            <a:schemeClr val="tx1"/>
                          </a:solidFill>
                          <a:latin typeface="Times New Roman"/>
                          <a:ea typeface="Calibri"/>
                          <a:cs typeface="Arial"/>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r h="0">
                <a:tc>
                  <a:txBody>
                    <a:bodyPr/>
                    <a:lstStyle/>
                    <a:p>
                      <a:pPr marL="0" indent="0" algn="just" rtl="0" eaLnBrk="1" latinLnBrk="0" hangingPunct="1">
                        <a:lnSpc>
                          <a:spcPct val="115000"/>
                        </a:lnSpc>
                        <a:spcAft>
                          <a:spcPts val="0"/>
                        </a:spcAft>
                      </a:pPr>
                      <a:r>
                        <a:rPr kumimoji="0" lang="en-US" sz="2400" b="1" kern="1200" dirty="0">
                          <a:solidFill>
                            <a:schemeClr val="tx1"/>
                          </a:solidFill>
                          <a:latin typeface="Times New Roman"/>
                          <a:ea typeface="Calibri"/>
                          <a:cs typeface="Arial"/>
                        </a:rPr>
                        <a:t>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just" rtl="0" eaLnBrk="1" latinLnBrk="0" hangingPunct="1">
                        <a:lnSpc>
                          <a:spcPct val="115000"/>
                        </a:lnSpc>
                        <a:spcAft>
                          <a:spcPts val="0"/>
                        </a:spcAft>
                      </a:pPr>
                      <a:r>
                        <a:rPr kumimoji="0" lang="en-US" sz="2400" kern="1200" dirty="0">
                          <a:solidFill>
                            <a:schemeClr val="tx1"/>
                          </a:solidFill>
                          <a:latin typeface="Times New Roman"/>
                          <a:ea typeface="Calibri"/>
                          <a:cs typeface="Arial"/>
                        </a:rPr>
                        <a:t>it is found in the loose fat at the junction of the sternum &amp; diaphragm, at the level of the 6th rib &amp; related antamically to the apex of the heart, the node is absent in 50% of cases.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indent="0" algn="just" rtl="0" eaLnBrk="1" latinLnBrk="0" hangingPunct="1">
                        <a:lnSpc>
                          <a:spcPct val="115000"/>
                        </a:lnSpc>
                        <a:spcAft>
                          <a:spcPts val="0"/>
                        </a:spcAft>
                      </a:pPr>
                      <a:r>
                        <a:rPr kumimoji="0" lang="en-US" sz="2400" b="1" kern="1200" dirty="0">
                          <a:solidFill>
                            <a:schemeClr val="tx1"/>
                          </a:solidFill>
                          <a:latin typeface="Times New Roman"/>
                          <a:ea typeface="Calibri"/>
                          <a:cs typeface="Arial"/>
                        </a:rPr>
                        <a:t>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just" rtl="0" eaLnBrk="1" latinLnBrk="0" hangingPunct="1">
                        <a:lnSpc>
                          <a:spcPct val="115000"/>
                        </a:lnSpc>
                        <a:spcAft>
                          <a:spcPts val="0"/>
                        </a:spcAft>
                      </a:pPr>
                      <a:r>
                        <a:rPr kumimoji="0" lang="en-US" sz="2400" kern="1200" dirty="0">
                          <a:solidFill>
                            <a:schemeClr val="tx1"/>
                          </a:solidFill>
                          <a:latin typeface="Times New Roman"/>
                          <a:ea typeface="Calibri"/>
                          <a:cs typeface="Arial"/>
                        </a:rPr>
                        <a:t>thoracic wall, sternum, pericardium, pleura, and peritoneum.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3718">
                <a:tc>
                  <a:txBody>
                    <a:bodyPr/>
                    <a:lstStyle/>
                    <a:p>
                      <a:pPr marL="0" indent="0" algn="just" rtl="0" eaLnBrk="1" latinLnBrk="0" hangingPunct="1">
                        <a:lnSpc>
                          <a:spcPct val="115000"/>
                        </a:lnSpc>
                        <a:spcAft>
                          <a:spcPts val="0"/>
                        </a:spcAft>
                      </a:pPr>
                      <a:r>
                        <a:rPr kumimoji="0" lang="en-US" sz="2400" b="1" kern="1200" dirty="0">
                          <a:solidFill>
                            <a:schemeClr val="tx1"/>
                          </a:solidFill>
                          <a:latin typeface="Times New Roman"/>
                          <a:ea typeface="Calibri"/>
                          <a:cs typeface="Arial"/>
                        </a:rPr>
                        <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just" rtl="0" eaLnBrk="1" latinLnBrk="0" hangingPunct="1">
                        <a:lnSpc>
                          <a:spcPct val="115000"/>
                        </a:lnSpc>
                        <a:spcAft>
                          <a:spcPts val="0"/>
                        </a:spcAft>
                      </a:pPr>
                      <a:r>
                        <a:rPr kumimoji="0" lang="en-US" sz="2400" kern="1200" dirty="0">
                          <a:solidFill>
                            <a:schemeClr val="tx1"/>
                          </a:solidFill>
                          <a:latin typeface="Times New Roman"/>
                          <a:ea typeface="Calibri"/>
                          <a:cs typeface="Arial"/>
                        </a:rPr>
                        <a:t>thoracic </a:t>
                      </a:r>
                      <a:r>
                        <a:rPr kumimoji="0" lang="en-US" sz="2400" kern="1200" dirty="0" smtClean="0">
                          <a:solidFill>
                            <a:schemeClr val="tx1"/>
                          </a:solidFill>
                          <a:latin typeface="Times New Roman"/>
                          <a:ea typeface="Calibri"/>
                          <a:cs typeface="Arial"/>
                        </a:rPr>
                        <a:t>duct.</a:t>
                      </a:r>
                      <a:endParaRPr kumimoji="0" lang="en-US" sz="2400" kern="1200" dirty="0">
                        <a:solidFill>
                          <a:schemeClr val="tx1"/>
                        </a:solidFill>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3" name="جدول 2"/>
          <p:cNvGraphicFramePr>
            <a:graphicFrameLocks noGrp="1"/>
          </p:cNvGraphicFramePr>
          <p:nvPr/>
        </p:nvGraphicFramePr>
        <p:xfrm>
          <a:off x="214282" y="214290"/>
          <a:ext cx="8697618" cy="3331274"/>
        </p:xfrm>
        <a:graphic>
          <a:graphicData uri="http://schemas.openxmlformats.org/drawingml/2006/table">
            <a:tbl>
              <a:tblPr/>
              <a:tblGrid>
                <a:gridCol w="642942"/>
                <a:gridCol w="8054676"/>
              </a:tblGrid>
              <a:tr h="0">
                <a:tc gridSpan="2">
                  <a:txBody>
                    <a:bodyPr/>
                    <a:lstStyle/>
                    <a:p>
                      <a:pPr marL="0" indent="0" algn="just" rtl="0" eaLnBrk="1" latinLnBrk="0" hangingPunct="1">
                        <a:lnSpc>
                          <a:spcPct val="115000"/>
                        </a:lnSpc>
                        <a:spcAft>
                          <a:spcPts val="0"/>
                        </a:spcAft>
                      </a:pPr>
                      <a:r>
                        <a:rPr kumimoji="0" lang="en-US" sz="2400" b="1" kern="1200" dirty="0">
                          <a:solidFill>
                            <a:schemeClr val="tx1"/>
                          </a:solidFill>
                          <a:latin typeface="Times New Roman"/>
                          <a:ea typeface="Calibri"/>
                          <a:cs typeface="Arial"/>
                        </a:rPr>
                        <a:t>2.Sterna </a:t>
                      </a:r>
                      <a:r>
                        <a:rPr kumimoji="0" lang="en-US" sz="2400" b="1" kern="1200" dirty="0" err="1">
                          <a:solidFill>
                            <a:schemeClr val="tx1"/>
                          </a:solidFill>
                          <a:latin typeface="Times New Roman"/>
                          <a:ea typeface="Calibri"/>
                          <a:cs typeface="Arial"/>
                        </a:rPr>
                        <a:t>L.n</a:t>
                      </a:r>
                      <a:r>
                        <a:rPr kumimoji="0" lang="en-US" sz="2400" b="1" kern="1200" dirty="0">
                          <a:solidFill>
                            <a:schemeClr val="tx1"/>
                          </a:solidFill>
                          <a:latin typeface="Times New Roman"/>
                          <a:ea typeface="Calibri"/>
                          <a:cs typeface="Arial"/>
                        </a:rPr>
                        <a:t>.</a:t>
                      </a:r>
                    </a:p>
                    <a:p>
                      <a:pPr marL="0" indent="0" algn="just" rtl="0" eaLnBrk="1" latinLnBrk="0" hangingPunct="1">
                        <a:lnSpc>
                          <a:spcPct val="115000"/>
                        </a:lnSpc>
                        <a:spcAft>
                          <a:spcPts val="0"/>
                        </a:spcAft>
                      </a:pPr>
                      <a:r>
                        <a:rPr kumimoji="0" lang="en-US" sz="2400" b="1" kern="1200" dirty="0">
                          <a:solidFill>
                            <a:schemeClr val="tx1"/>
                          </a:solidFill>
                          <a:latin typeface="Times New Roman"/>
                          <a:ea typeface="Calibri"/>
                          <a:cs typeface="Arial"/>
                        </a:rPr>
                        <a:t>2.a. Anterior </a:t>
                      </a:r>
                      <a:r>
                        <a:rPr kumimoji="0" lang="en-US" sz="2400" b="1" kern="1200" dirty="0" err="1">
                          <a:solidFill>
                            <a:schemeClr val="tx1"/>
                          </a:solidFill>
                          <a:latin typeface="Times New Roman"/>
                          <a:ea typeface="Calibri"/>
                          <a:cs typeface="Arial"/>
                        </a:rPr>
                        <a:t>sternal</a:t>
                      </a:r>
                      <a:r>
                        <a:rPr kumimoji="0" lang="en-US" sz="2400" b="1" kern="1200" dirty="0">
                          <a:solidFill>
                            <a:schemeClr val="tx1"/>
                          </a:solidFill>
                          <a:latin typeface="Times New Roman"/>
                          <a:ea typeface="Calibri"/>
                          <a:cs typeface="Arial"/>
                        </a:rPr>
                        <a:t> </a:t>
                      </a:r>
                      <a:r>
                        <a:rPr kumimoji="0" lang="en-US" sz="2400" b="1" kern="1200" dirty="0" err="1">
                          <a:solidFill>
                            <a:schemeClr val="tx1"/>
                          </a:solidFill>
                          <a:latin typeface="Times New Roman"/>
                          <a:ea typeface="Calibri"/>
                          <a:cs typeface="Arial"/>
                        </a:rPr>
                        <a:t>L.n</a:t>
                      </a:r>
                      <a:r>
                        <a:rPr kumimoji="0" lang="en-US" sz="2400" b="1" kern="1200" dirty="0">
                          <a:solidFill>
                            <a:schemeClr val="tx1"/>
                          </a:solidFill>
                          <a:latin typeface="Times New Roman"/>
                          <a:ea typeface="Calibri"/>
                          <a:cs typeface="Arial"/>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r h="0">
                <a:tc>
                  <a:txBody>
                    <a:bodyPr/>
                    <a:lstStyle/>
                    <a:p>
                      <a:pPr marL="0" indent="0" algn="just" rtl="0" eaLnBrk="1" latinLnBrk="0" hangingPunct="1">
                        <a:lnSpc>
                          <a:spcPct val="115000"/>
                        </a:lnSpc>
                        <a:spcAft>
                          <a:spcPts val="0"/>
                        </a:spcAft>
                      </a:pPr>
                      <a:r>
                        <a:rPr kumimoji="0" lang="en-US" sz="2400" b="1" kern="1200" dirty="0" err="1">
                          <a:solidFill>
                            <a:schemeClr val="tx1"/>
                          </a:solidFill>
                          <a:latin typeface="Times New Roman"/>
                          <a:ea typeface="Calibri"/>
                          <a:cs typeface="Arial"/>
                        </a:rPr>
                        <a:t>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just" rtl="0" eaLnBrk="1" latinLnBrk="0" hangingPunct="1">
                        <a:lnSpc>
                          <a:spcPct val="115000"/>
                        </a:lnSpc>
                        <a:spcAft>
                          <a:spcPts val="0"/>
                        </a:spcAft>
                      </a:pPr>
                      <a:r>
                        <a:rPr kumimoji="0" lang="en-US" sz="2400" kern="1200" dirty="0" err="1">
                          <a:solidFill>
                            <a:schemeClr val="tx1"/>
                          </a:solidFill>
                          <a:latin typeface="Times New Roman"/>
                          <a:ea typeface="Calibri"/>
                          <a:cs typeface="Arial"/>
                        </a:rPr>
                        <a:t>1.5- 2.5 cm in length embedded in fat found anterior to the transverse thoracic muscle, in 1st intercostals space &amp;  near the sternum.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indent="0" algn="just" rtl="0" eaLnBrk="1" latinLnBrk="0" hangingPunct="1">
                        <a:lnSpc>
                          <a:spcPct val="115000"/>
                        </a:lnSpc>
                        <a:spcAft>
                          <a:spcPts val="0"/>
                        </a:spcAft>
                      </a:pPr>
                      <a:r>
                        <a:rPr kumimoji="0" lang="en-US" sz="2400" b="1" kern="1200" dirty="0" err="1">
                          <a:solidFill>
                            <a:schemeClr val="tx1"/>
                          </a:solidFill>
                          <a:latin typeface="Times New Roman"/>
                          <a:ea typeface="Calibri"/>
                          <a:cs typeface="Arial"/>
                        </a:rPr>
                        <a:t>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just" rtl="0" eaLnBrk="1" latinLnBrk="0" hangingPunct="1">
                        <a:lnSpc>
                          <a:spcPct val="115000"/>
                        </a:lnSpc>
                        <a:spcAft>
                          <a:spcPts val="0"/>
                        </a:spcAft>
                      </a:pPr>
                      <a:r>
                        <a:rPr kumimoji="0" lang="en-US" sz="2400" kern="1200" dirty="0" err="1">
                          <a:solidFill>
                            <a:schemeClr val="tx1"/>
                          </a:solidFill>
                          <a:latin typeface="Times New Roman"/>
                          <a:ea typeface="Calibri"/>
                          <a:cs typeface="Arial"/>
                        </a:rPr>
                        <a:t>ventral part of the thoracic muscle, abdomen muscle, diaphragm, ribs, costal part of the pleura, precadium, thymus, liver.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indent="0" algn="just" rtl="0" eaLnBrk="1" latinLnBrk="0" hangingPunct="1">
                        <a:lnSpc>
                          <a:spcPct val="115000"/>
                        </a:lnSpc>
                        <a:spcAft>
                          <a:spcPts val="0"/>
                        </a:spcAft>
                      </a:pPr>
                      <a:r>
                        <a:rPr kumimoji="0" lang="en-US" sz="2400" b="1" kern="1200" dirty="0" err="1">
                          <a:solidFill>
                            <a:schemeClr val="tx1"/>
                          </a:solidFill>
                          <a:latin typeface="Times New Roman"/>
                          <a:ea typeface="Calibri"/>
                          <a:cs typeface="Arial"/>
                        </a:rPr>
                        <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just" rtl="0" eaLnBrk="1" latinLnBrk="0" hangingPunct="1">
                        <a:lnSpc>
                          <a:spcPct val="115000"/>
                        </a:lnSpc>
                        <a:spcAft>
                          <a:spcPts val="0"/>
                        </a:spcAft>
                      </a:pPr>
                      <a:r>
                        <a:rPr kumimoji="0" lang="en-US" sz="2400" kern="1200" dirty="0">
                          <a:solidFill>
                            <a:schemeClr val="tx1"/>
                          </a:solidFill>
                          <a:latin typeface="Times New Roman"/>
                          <a:ea typeface="Calibri"/>
                          <a:cs typeface="Arial"/>
                        </a:rPr>
                        <a:t>thoracic duct.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285720" y="214290"/>
          <a:ext cx="8643997" cy="4278276"/>
        </p:xfrm>
        <a:graphic>
          <a:graphicData uri="http://schemas.openxmlformats.org/drawingml/2006/table">
            <a:tbl>
              <a:tblPr/>
              <a:tblGrid>
                <a:gridCol w="714380"/>
                <a:gridCol w="7929617"/>
              </a:tblGrid>
              <a:tr h="0">
                <a:tc gridSpan="2">
                  <a:txBody>
                    <a:bodyPr/>
                    <a:lstStyle/>
                    <a:p>
                      <a:pPr algn="just" rtl="0">
                        <a:lnSpc>
                          <a:spcPct val="115000"/>
                        </a:lnSpc>
                        <a:spcAft>
                          <a:spcPts val="0"/>
                        </a:spcAft>
                      </a:pPr>
                      <a:r>
                        <a:rPr lang="en-US" sz="2400" b="1" dirty="0">
                          <a:latin typeface="Times New Roman"/>
                          <a:ea typeface="Calibri"/>
                          <a:cs typeface="Arial"/>
                        </a:rPr>
                        <a:t>3.Mediastinal </a:t>
                      </a:r>
                      <a:r>
                        <a:rPr lang="en-US" sz="2400" b="1" dirty="0" err="1">
                          <a:latin typeface="Times New Roman"/>
                          <a:ea typeface="Calibri"/>
                          <a:cs typeface="Arial"/>
                        </a:rPr>
                        <a:t>L.n</a:t>
                      </a:r>
                      <a:r>
                        <a:rPr lang="en-US" sz="2400" b="1" dirty="0">
                          <a:latin typeface="Times New Roman"/>
                          <a:ea typeface="Calibri"/>
                          <a:cs typeface="Arial"/>
                        </a:rPr>
                        <a:t>:</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r h="0">
                <a:tc gridSpan="2">
                  <a:txBody>
                    <a:bodyPr/>
                    <a:lstStyle/>
                    <a:p>
                      <a:pPr algn="just" rtl="0">
                        <a:lnSpc>
                          <a:spcPct val="115000"/>
                        </a:lnSpc>
                        <a:spcAft>
                          <a:spcPts val="0"/>
                        </a:spcAft>
                      </a:pPr>
                      <a:r>
                        <a:rPr lang="en-US" sz="2400" b="1" dirty="0">
                          <a:latin typeface="Times New Roman"/>
                          <a:ea typeface="Calibri"/>
                          <a:cs typeface="Arial"/>
                        </a:rPr>
                        <a:t>3.a. Anterior </a:t>
                      </a:r>
                      <a:r>
                        <a:rPr lang="en-US" sz="2400" b="1" dirty="0" err="1">
                          <a:latin typeface="Times New Roman"/>
                          <a:ea typeface="Calibri"/>
                          <a:cs typeface="Arial"/>
                        </a:rPr>
                        <a:t>mediastinal</a:t>
                      </a:r>
                      <a:r>
                        <a:rPr lang="en-US" sz="2400" b="1" dirty="0">
                          <a:latin typeface="Times New Roman"/>
                          <a:ea typeface="Calibri"/>
                          <a:cs typeface="Arial"/>
                        </a:rPr>
                        <a:t> </a:t>
                      </a:r>
                      <a:r>
                        <a:rPr lang="en-US" sz="2400" b="1" dirty="0" err="1">
                          <a:latin typeface="Times New Roman"/>
                          <a:ea typeface="Calibri"/>
                          <a:cs typeface="Arial"/>
                        </a:rPr>
                        <a:t>L.n</a:t>
                      </a:r>
                      <a:r>
                        <a:rPr lang="en-US" sz="2400" b="1" dirty="0">
                          <a:latin typeface="Times New Roman"/>
                          <a:ea typeface="Calibri"/>
                          <a:cs typeface="Arial"/>
                        </a:rPr>
                        <a:t>:</a:t>
                      </a:r>
                      <a:endParaRPr lang="en-US" sz="1800" dirty="0">
                        <a:latin typeface="Calibri"/>
                        <a:ea typeface="Calibri"/>
                        <a:cs typeface="Arial"/>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r h="0">
                <a:tc>
                  <a:txBody>
                    <a:bodyPr/>
                    <a:lstStyle/>
                    <a:p>
                      <a:pPr marL="182563" indent="0" algn="just" rtl="0">
                        <a:lnSpc>
                          <a:spcPct val="115000"/>
                        </a:lnSpc>
                        <a:spcAft>
                          <a:spcPts val="0"/>
                        </a:spcAft>
                      </a:pPr>
                      <a:r>
                        <a:rPr lang="en-US" sz="2400" b="1" dirty="0">
                          <a:latin typeface="Times New Roman"/>
                          <a:ea typeface="Calibri"/>
                          <a:cs typeface="Arial"/>
                        </a:rPr>
                        <a:t>P</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a:lnSpc>
                          <a:spcPct val="115000"/>
                        </a:lnSpc>
                        <a:spcAft>
                          <a:spcPts val="0"/>
                        </a:spcAft>
                      </a:pPr>
                      <a:r>
                        <a:rPr lang="en-US" sz="2400" dirty="0">
                          <a:latin typeface="Times New Roman"/>
                          <a:ea typeface="Calibri"/>
                          <a:cs typeface="Arial"/>
                        </a:rPr>
                        <a:t>a group of </a:t>
                      </a:r>
                      <a:r>
                        <a:rPr lang="en-US" sz="2400" dirty="0" err="1">
                          <a:latin typeface="Times New Roman"/>
                          <a:ea typeface="Calibri"/>
                          <a:cs typeface="Arial"/>
                        </a:rPr>
                        <a:t>L.n</a:t>
                      </a:r>
                      <a:r>
                        <a:rPr lang="en-US" sz="2400" dirty="0">
                          <a:latin typeface="Times New Roman"/>
                          <a:ea typeface="Calibri"/>
                          <a:cs typeface="Arial"/>
                        </a:rPr>
                        <a:t>. about 10  in number &amp; situated in the anterior </a:t>
                      </a:r>
                      <a:r>
                        <a:rPr lang="en-US" sz="2400" dirty="0" err="1">
                          <a:latin typeface="Times New Roman"/>
                          <a:ea typeface="Calibri"/>
                          <a:cs typeface="Arial"/>
                        </a:rPr>
                        <a:t>mediastinal</a:t>
                      </a:r>
                      <a:r>
                        <a:rPr lang="en-US" sz="2400" dirty="0">
                          <a:latin typeface="Times New Roman"/>
                          <a:ea typeface="Calibri"/>
                          <a:cs typeface="Arial"/>
                        </a:rPr>
                        <a:t> space in front of the aortic arch. It reached about 2.5 cm in length. It is situated also along the 2 side </a:t>
                      </a:r>
                      <a:r>
                        <a:rPr lang="en-US" sz="2400" dirty="0" err="1">
                          <a:latin typeface="Times New Roman"/>
                          <a:ea typeface="Calibri"/>
                          <a:cs typeface="Arial"/>
                        </a:rPr>
                        <a:t>sof</a:t>
                      </a:r>
                      <a:r>
                        <a:rPr lang="en-US" sz="2400" dirty="0">
                          <a:latin typeface="Times New Roman"/>
                          <a:ea typeface="Calibri"/>
                          <a:cs typeface="Arial"/>
                        </a:rPr>
                        <a:t> </a:t>
                      </a:r>
                      <a:r>
                        <a:rPr lang="en-US" sz="2400" dirty="0" err="1">
                          <a:latin typeface="Times New Roman"/>
                          <a:ea typeface="Calibri"/>
                          <a:cs typeface="Arial"/>
                        </a:rPr>
                        <a:t>oesophagus</a:t>
                      </a:r>
                      <a:r>
                        <a:rPr lang="en-US" sz="2400" dirty="0">
                          <a:latin typeface="Times New Roman"/>
                          <a:ea typeface="Calibri"/>
                          <a:cs typeface="Arial"/>
                        </a:rPr>
                        <a:t> &amp; trachea.</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87120">
                <a:tc>
                  <a:txBody>
                    <a:bodyPr/>
                    <a:lstStyle/>
                    <a:p>
                      <a:pPr marL="182563" indent="0" algn="just" rtl="0">
                        <a:lnSpc>
                          <a:spcPct val="115000"/>
                        </a:lnSpc>
                        <a:spcAft>
                          <a:spcPts val="0"/>
                        </a:spcAft>
                      </a:pPr>
                      <a:r>
                        <a:rPr lang="en-US" sz="2400" b="1" dirty="0">
                          <a:latin typeface="Times New Roman"/>
                          <a:ea typeface="Calibri"/>
                          <a:cs typeface="Arial"/>
                        </a:rPr>
                        <a:t>D</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a:lnSpc>
                          <a:spcPct val="115000"/>
                        </a:lnSpc>
                        <a:spcAft>
                          <a:spcPts val="0"/>
                        </a:spcAft>
                      </a:pPr>
                      <a:r>
                        <a:rPr lang="en-US" sz="2400" dirty="0">
                          <a:latin typeface="Times New Roman"/>
                          <a:ea typeface="Calibri"/>
                          <a:cs typeface="Arial"/>
                        </a:rPr>
                        <a:t>the thoracic part of the </a:t>
                      </a:r>
                      <a:r>
                        <a:rPr lang="en-US" sz="2400" dirty="0" err="1">
                          <a:latin typeface="Times New Roman"/>
                          <a:ea typeface="Calibri"/>
                          <a:cs typeface="Arial"/>
                        </a:rPr>
                        <a:t>oesophagus</a:t>
                      </a:r>
                      <a:r>
                        <a:rPr lang="en-US" sz="2400" dirty="0">
                          <a:latin typeface="Times New Roman"/>
                          <a:ea typeface="Calibri"/>
                          <a:cs typeface="Arial"/>
                        </a:rPr>
                        <a:t>, trachea, and thymus, lungs, pericardium, heart costal &amp; </a:t>
                      </a:r>
                      <a:r>
                        <a:rPr lang="en-US" sz="2400" dirty="0" err="1">
                          <a:latin typeface="Times New Roman"/>
                          <a:ea typeface="Calibri"/>
                          <a:cs typeface="Arial"/>
                        </a:rPr>
                        <a:t>mediastinal</a:t>
                      </a:r>
                      <a:r>
                        <a:rPr lang="en-US" sz="2400" dirty="0">
                          <a:latin typeface="Times New Roman"/>
                          <a:ea typeface="Calibri"/>
                          <a:cs typeface="Arial"/>
                        </a:rPr>
                        <a:t> pleura, </a:t>
                      </a:r>
                      <a:r>
                        <a:rPr lang="en-US" sz="2400" dirty="0" err="1">
                          <a:latin typeface="Times New Roman"/>
                          <a:ea typeface="Calibri"/>
                          <a:cs typeface="Arial"/>
                        </a:rPr>
                        <a:t>efferents</a:t>
                      </a:r>
                      <a:r>
                        <a:rPr lang="en-US" sz="2400" dirty="0">
                          <a:latin typeface="Times New Roman"/>
                          <a:ea typeface="Calibri"/>
                          <a:cs typeface="Arial"/>
                        </a:rPr>
                        <a:t> from the intercostals, apical, left bronchial &amp; anterior sterna </a:t>
                      </a:r>
                      <a:r>
                        <a:rPr lang="en-US" sz="2400" dirty="0" err="1">
                          <a:latin typeface="Times New Roman"/>
                          <a:ea typeface="Calibri"/>
                          <a:cs typeface="Arial"/>
                        </a:rPr>
                        <a:t>L.n</a:t>
                      </a:r>
                      <a:r>
                        <a:rPr lang="en-US" sz="2400" dirty="0">
                          <a:latin typeface="Times New Roman"/>
                          <a:ea typeface="Calibri"/>
                          <a:cs typeface="Arial"/>
                        </a:rPr>
                        <a:t>.</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182563" indent="0" algn="just" rtl="0">
                        <a:lnSpc>
                          <a:spcPct val="115000"/>
                        </a:lnSpc>
                        <a:spcAft>
                          <a:spcPts val="0"/>
                        </a:spcAft>
                      </a:pPr>
                      <a:r>
                        <a:rPr lang="en-US" sz="2400" b="1" dirty="0">
                          <a:latin typeface="Times New Roman"/>
                          <a:ea typeface="Calibri"/>
                          <a:cs typeface="Arial"/>
                        </a:rPr>
                        <a:t>E</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a:lnSpc>
                          <a:spcPct val="115000"/>
                        </a:lnSpc>
                        <a:spcAft>
                          <a:spcPts val="0"/>
                        </a:spcAft>
                      </a:pPr>
                      <a:r>
                        <a:rPr lang="en-US" sz="2400" dirty="0">
                          <a:latin typeface="Times New Roman"/>
                          <a:ea typeface="Calibri"/>
                          <a:cs typeface="Arial"/>
                        </a:rPr>
                        <a:t>thoracic duct, right tracheal duct and cost-cervical </a:t>
                      </a:r>
                      <a:r>
                        <a:rPr lang="en-US" sz="2400" dirty="0" err="1">
                          <a:latin typeface="Times New Roman"/>
                          <a:ea typeface="Calibri"/>
                          <a:cs typeface="Arial"/>
                        </a:rPr>
                        <a:t>L.n</a:t>
                      </a:r>
                      <a:r>
                        <a:rPr lang="en-US" sz="2400" dirty="0">
                          <a:latin typeface="Times New Roman"/>
                          <a:ea typeface="Calibri"/>
                          <a:cs typeface="Arial"/>
                        </a:rPr>
                        <a:t>.</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285720" y="3929067"/>
          <a:ext cx="8643998" cy="2746061"/>
        </p:xfrm>
        <a:graphic>
          <a:graphicData uri="http://schemas.openxmlformats.org/drawingml/2006/table">
            <a:tbl>
              <a:tblPr/>
              <a:tblGrid>
                <a:gridCol w="714380"/>
                <a:gridCol w="7929618"/>
              </a:tblGrid>
              <a:tr h="549212">
                <a:tc gridSpan="2">
                  <a:txBody>
                    <a:bodyPr/>
                    <a:lstStyle/>
                    <a:p>
                      <a:pPr marL="0" algn="just" rtl="0" eaLnBrk="1" latinLnBrk="0" hangingPunct="1">
                        <a:lnSpc>
                          <a:spcPct val="115000"/>
                        </a:lnSpc>
                        <a:spcAft>
                          <a:spcPts val="0"/>
                        </a:spcAft>
                      </a:pPr>
                      <a:r>
                        <a:rPr kumimoji="0" lang="en-US" sz="2400" b="1" kern="1200" dirty="0" err="1">
                          <a:solidFill>
                            <a:schemeClr val="tx1"/>
                          </a:solidFill>
                          <a:latin typeface="Times New Roman"/>
                          <a:ea typeface="Calibri"/>
                          <a:cs typeface="Arial"/>
                        </a:rPr>
                        <a:t>Mediastinal</a:t>
                      </a:r>
                      <a:r>
                        <a:rPr kumimoji="0" lang="en-US" sz="2400" b="1" kern="1200" dirty="0">
                          <a:solidFill>
                            <a:schemeClr val="tx1"/>
                          </a:solidFill>
                          <a:latin typeface="Times New Roman"/>
                          <a:ea typeface="Calibri"/>
                          <a:cs typeface="Arial"/>
                        </a:rPr>
                        <a:t> </a:t>
                      </a:r>
                      <a:r>
                        <a:rPr kumimoji="0" lang="en-US" sz="2400" b="1" kern="1200" dirty="0" err="1">
                          <a:solidFill>
                            <a:schemeClr val="tx1"/>
                          </a:solidFill>
                          <a:latin typeface="Times New Roman"/>
                          <a:ea typeface="Calibri"/>
                          <a:cs typeface="Arial"/>
                        </a:rPr>
                        <a:t>L</a:t>
                      </a:r>
                      <a:r>
                        <a:rPr kumimoji="0" lang="en-US" sz="2400" b="1" kern="1200" dirty="0" err="1" smtClean="0">
                          <a:solidFill>
                            <a:schemeClr val="tx1"/>
                          </a:solidFill>
                          <a:latin typeface="Times New Roman"/>
                          <a:ea typeface="Calibri"/>
                          <a:cs typeface="Arial"/>
                        </a:rPr>
                        <a:t>.n</a:t>
                      </a:r>
                      <a:endParaRPr kumimoji="0" lang="en-US" sz="2400" b="1" kern="1200" dirty="0">
                        <a:solidFill>
                          <a:schemeClr val="tx1"/>
                        </a:solidFill>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r h="1098425">
                <a:tc>
                  <a:txBody>
                    <a:bodyPr/>
                    <a:lstStyle/>
                    <a:p>
                      <a:pPr marL="0" algn="just" rtl="0" eaLnBrk="1" latinLnBrk="0" hangingPunct="1">
                        <a:lnSpc>
                          <a:spcPct val="115000"/>
                        </a:lnSpc>
                        <a:spcAft>
                          <a:spcPts val="0"/>
                        </a:spcAft>
                      </a:pPr>
                      <a:r>
                        <a:rPr kumimoji="0" lang="en-US" sz="2400" b="1" kern="1200" dirty="0">
                          <a:solidFill>
                            <a:schemeClr val="tx1"/>
                          </a:solidFill>
                          <a:latin typeface="Times New Roman"/>
                          <a:ea typeface="Calibri"/>
                          <a:cs typeface="Arial"/>
                        </a:rPr>
                        <a:t>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15000"/>
                        </a:lnSpc>
                        <a:spcAft>
                          <a:spcPts val="0"/>
                        </a:spcAft>
                      </a:pPr>
                      <a:r>
                        <a:rPr kumimoji="0" lang="en-US" sz="2400" kern="1200" dirty="0">
                          <a:solidFill>
                            <a:schemeClr val="tx1"/>
                          </a:solidFill>
                          <a:latin typeface="Times New Roman"/>
                          <a:ea typeface="Calibri"/>
                          <a:cs typeface="Arial"/>
                        </a:rPr>
                        <a:t>2-5 </a:t>
                      </a:r>
                      <a:r>
                        <a:rPr kumimoji="0" lang="en-US" sz="2400" kern="1200" dirty="0" err="1">
                          <a:solidFill>
                            <a:schemeClr val="tx1"/>
                          </a:solidFill>
                          <a:latin typeface="Times New Roman"/>
                          <a:ea typeface="Calibri"/>
                          <a:cs typeface="Arial"/>
                        </a:rPr>
                        <a:t>L.n</a:t>
                      </a:r>
                      <a:r>
                        <a:rPr kumimoji="0" lang="en-US" sz="2400" kern="1200" dirty="0">
                          <a:solidFill>
                            <a:schemeClr val="tx1"/>
                          </a:solidFill>
                          <a:latin typeface="Times New Roman"/>
                          <a:ea typeface="Calibri"/>
                          <a:cs typeface="Arial"/>
                        </a:rPr>
                        <a:t>, 4 cm in length situated on the right side of the aortic arch.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9212">
                <a:tc>
                  <a:txBody>
                    <a:bodyPr/>
                    <a:lstStyle/>
                    <a:p>
                      <a:pPr marL="0" algn="just" rtl="0" eaLnBrk="1" latinLnBrk="0" hangingPunct="1">
                        <a:lnSpc>
                          <a:spcPct val="115000"/>
                        </a:lnSpc>
                        <a:spcAft>
                          <a:spcPts val="0"/>
                        </a:spcAft>
                      </a:pPr>
                      <a:r>
                        <a:rPr kumimoji="0" lang="en-US" sz="2400" b="1" kern="1200" dirty="0">
                          <a:solidFill>
                            <a:schemeClr val="tx1"/>
                          </a:solidFill>
                          <a:latin typeface="Times New Roman"/>
                          <a:ea typeface="Calibri"/>
                          <a:cs typeface="Arial"/>
                        </a:rPr>
                        <a:t>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15000"/>
                        </a:lnSpc>
                        <a:spcAft>
                          <a:spcPts val="0"/>
                        </a:spcAft>
                      </a:pPr>
                      <a:r>
                        <a:rPr kumimoji="0" lang="en-US" sz="2400" kern="1200" dirty="0">
                          <a:solidFill>
                            <a:schemeClr val="tx1"/>
                          </a:solidFill>
                          <a:latin typeface="Times New Roman"/>
                          <a:ea typeface="Calibri"/>
                          <a:cs typeface="Arial"/>
                        </a:rPr>
                        <a:t>Thoracic part of the </a:t>
                      </a:r>
                      <a:r>
                        <a:rPr kumimoji="0" lang="en-US" sz="2400" kern="1200" dirty="0" err="1">
                          <a:solidFill>
                            <a:schemeClr val="tx1"/>
                          </a:solidFill>
                          <a:latin typeface="Times New Roman"/>
                          <a:ea typeface="Calibri"/>
                          <a:cs typeface="Arial"/>
                        </a:rPr>
                        <a:t>oesophagus</a:t>
                      </a:r>
                      <a:r>
                        <a:rPr kumimoji="0" lang="en-US" sz="2400" kern="1200" dirty="0">
                          <a:solidFill>
                            <a:schemeClr val="tx1"/>
                          </a:solidFill>
                          <a:latin typeface="Times New Roman"/>
                          <a:ea typeface="Calibri"/>
                          <a:cs typeface="Arial"/>
                        </a:rPr>
                        <a:t> and trachea , lungs.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9212">
                <a:tc>
                  <a:txBody>
                    <a:bodyPr/>
                    <a:lstStyle/>
                    <a:p>
                      <a:pPr marL="0" algn="just" rtl="0" eaLnBrk="1" latinLnBrk="0" hangingPunct="1">
                        <a:lnSpc>
                          <a:spcPct val="115000"/>
                        </a:lnSpc>
                        <a:spcAft>
                          <a:spcPts val="0"/>
                        </a:spcAft>
                      </a:pPr>
                      <a:r>
                        <a:rPr kumimoji="0" lang="en-US" sz="2400" b="1" kern="1200" dirty="0">
                          <a:solidFill>
                            <a:schemeClr val="tx1"/>
                          </a:solidFill>
                          <a:latin typeface="Times New Roman"/>
                          <a:ea typeface="Calibri"/>
                          <a:cs typeface="Arial"/>
                        </a:rPr>
                        <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15000"/>
                        </a:lnSpc>
                        <a:spcAft>
                          <a:spcPts val="0"/>
                        </a:spcAft>
                      </a:pPr>
                      <a:r>
                        <a:rPr kumimoji="0" lang="en-US" sz="2400" kern="1200" dirty="0">
                          <a:solidFill>
                            <a:schemeClr val="tx1"/>
                          </a:solidFill>
                          <a:latin typeface="Times New Roman"/>
                          <a:ea typeface="Calibri"/>
                          <a:cs typeface="Arial"/>
                        </a:rPr>
                        <a:t>Thoracic duct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3" name="جدول 2"/>
          <p:cNvGraphicFramePr>
            <a:graphicFrameLocks noGrp="1"/>
          </p:cNvGraphicFramePr>
          <p:nvPr/>
        </p:nvGraphicFramePr>
        <p:xfrm>
          <a:off x="357158" y="226875"/>
          <a:ext cx="8501122" cy="3331274"/>
        </p:xfrm>
        <a:graphic>
          <a:graphicData uri="http://schemas.openxmlformats.org/drawingml/2006/table">
            <a:tbl>
              <a:tblPr/>
              <a:tblGrid>
                <a:gridCol w="648391"/>
                <a:gridCol w="7852731"/>
              </a:tblGrid>
              <a:tr h="0">
                <a:tc gridSpan="2">
                  <a:txBody>
                    <a:bodyPr/>
                    <a:lstStyle/>
                    <a:p>
                      <a:pPr marL="0" lvl="0" indent="-342900" algn="just" rtl="0" eaLnBrk="1" latinLnBrk="0" hangingPunct="1">
                        <a:lnSpc>
                          <a:spcPct val="115000"/>
                        </a:lnSpc>
                        <a:spcAft>
                          <a:spcPts val="0"/>
                        </a:spcAft>
                        <a:buFont typeface="+mj-lt"/>
                        <a:buNone/>
                      </a:pPr>
                      <a:r>
                        <a:rPr kumimoji="0" lang="en-US" sz="2400" b="1" kern="1200" dirty="0">
                          <a:solidFill>
                            <a:schemeClr val="tx1"/>
                          </a:solidFill>
                          <a:latin typeface="Times New Roman"/>
                          <a:ea typeface="Calibri"/>
                          <a:cs typeface="Arial"/>
                        </a:rPr>
                        <a:t>Posterior </a:t>
                      </a:r>
                      <a:r>
                        <a:rPr kumimoji="0" lang="en-US" sz="2400" b="1" kern="1200" dirty="0" err="1">
                          <a:solidFill>
                            <a:schemeClr val="tx1"/>
                          </a:solidFill>
                          <a:latin typeface="Times New Roman"/>
                          <a:ea typeface="Calibri"/>
                          <a:cs typeface="Arial"/>
                        </a:rPr>
                        <a:t>mediastinal</a:t>
                      </a:r>
                      <a:r>
                        <a:rPr kumimoji="0" lang="en-US" sz="2400" b="1" kern="1200" dirty="0">
                          <a:solidFill>
                            <a:schemeClr val="tx1"/>
                          </a:solidFill>
                          <a:latin typeface="Times New Roman"/>
                          <a:ea typeface="Calibri"/>
                          <a:cs typeface="Arial"/>
                        </a:rPr>
                        <a:t> </a:t>
                      </a:r>
                      <a:r>
                        <a:rPr kumimoji="0" lang="en-US" sz="2400" b="1" kern="1200" dirty="0" err="1">
                          <a:solidFill>
                            <a:schemeClr val="tx1"/>
                          </a:solidFill>
                          <a:latin typeface="Times New Roman"/>
                          <a:ea typeface="Calibri"/>
                          <a:cs typeface="Arial"/>
                        </a:rPr>
                        <a:t>L.n</a:t>
                      </a:r>
                      <a:r>
                        <a:rPr kumimoji="0" lang="en-US" sz="2400" b="1" kern="1200" dirty="0">
                          <a:solidFill>
                            <a:schemeClr val="tx1"/>
                          </a:solidFill>
                          <a:latin typeface="Times New Roman"/>
                          <a:ea typeface="Calibri"/>
                          <a:cs typeface="Arial"/>
                        </a:rPr>
                        <a:t>:</a:t>
                      </a: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r h="0">
                <a:tc>
                  <a:txBody>
                    <a:bodyPr/>
                    <a:lstStyle/>
                    <a:p>
                      <a:pPr marL="0" algn="just" rtl="0" eaLnBrk="1" latinLnBrk="0" hangingPunct="1">
                        <a:lnSpc>
                          <a:spcPct val="115000"/>
                        </a:lnSpc>
                        <a:spcAft>
                          <a:spcPts val="0"/>
                        </a:spcAft>
                      </a:pPr>
                      <a:r>
                        <a:rPr kumimoji="0" lang="en-US" sz="2400" b="1" kern="1200" dirty="0">
                          <a:solidFill>
                            <a:schemeClr val="tx1"/>
                          </a:solidFill>
                          <a:latin typeface="Times New Roman"/>
                          <a:ea typeface="Calibri"/>
                          <a:cs typeface="Arial"/>
                        </a:rPr>
                        <a:t>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15000"/>
                        </a:lnSpc>
                        <a:spcAft>
                          <a:spcPts val="0"/>
                        </a:spcAft>
                      </a:pPr>
                      <a:r>
                        <a:rPr kumimoji="0" lang="en-US" sz="2400" kern="1200" dirty="0">
                          <a:solidFill>
                            <a:schemeClr val="tx1"/>
                          </a:solidFill>
                          <a:latin typeface="Times New Roman"/>
                          <a:ea typeface="Calibri"/>
                          <a:cs typeface="Arial"/>
                        </a:rPr>
                        <a:t>are situated along the </a:t>
                      </a:r>
                      <a:r>
                        <a:rPr kumimoji="0" lang="en-US" sz="2400" kern="1200" dirty="0" err="1">
                          <a:solidFill>
                            <a:schemeClr val="tx1"/>
                          </a:solidFill>
                          <a:latin typeface="Times New Roman"/>
                          <a:ea typeface="Calibri"/>
                          <a:cs typeface="Arial"/>
                        </a:rPr>
                        <a:t>oesophagus</a:t>
                      </a:r>
                      <a:r>
                        <a:rPr kumimoji="0" lang="en-US" sz="2400" kern="1200" dirty="0">
                          <a:solidFill>
                            <a:schemeClr val="tx1"/>
                          </a:solidFill>
                          <a:latin typeface="Times New Roman"/>
                          <a:ea typeface="Calibri"/>
                          <a:cs typeface="Arial"/>
                        </a:rPr>
                        <a:t> from the aortic arch backward. The largest of the these </a:t>
                      </a:r>
                      <a:r>
                        <a:rPr kumimoji="0" lang="en-US" sz="2400" kern="1200" dirty="0" err="1">
                          <a:solidFill>
                            <a:schemeClr val="tx1"/>
                          </a:solidFill>
                          <a:latin typeface="Times New Roman"/>
                          <a:ea typeface="Calibri"/>
                          <a:cs typeface="Arial"/>
                        </a:rPr>
                        <a:t>L.n</a:t>
                      </a:r>
                      <a:r>
                        <a:rPr kumimoji="0" lang="en-US" sz="2400" kern="1200" dirty="0">
                          <a:solidFill>
                            <a:schemeClr val="tx1"/>
                          </a:solidFill>
                          <a:latin typeface="Times New Roman"/>
                          <a:ea typeface="Calibri"/>
                          <a:cs typeface="Arial"/>
                        </a:rPr>
                        <a:t> may be 20 cm or more in length, and lies near to the diaphragm, several other </a:t>
                      </a:r>
                      <a:r>
                        <a:rPr kumimoji="0" lang="en-US" sz="2400" kern="1200" dirty="0" err="1">
                          <a:solidFill>
                            <a:schemeClr val="tx1"/>
                          </a:solidFill>
                          <a:latin typeface="Times New Roman"/>
                          <a:ea typeface="Calibri"/>
                          <a:cs typeface="Arial"/>
                        </a:rPr>
                        <a:t>L.n</a:t>
                      </a:r>
                      <a:r>
                        <a:rPr kumimoji="0" lang="en-US" sz="2400" kern="1200" dirty="0">
                          <a:solidFill>
                            <a:schemeClr val="tx1"/>
                          </a:solidFill>
                          <a:latin typeface="Times New Roman"/>
                          <a:ea typeface="Calibri"/>
                          <a:cs typeface="Arial"/>
                        </a:rPr>
                        <a:t>. of smaller size lie </a:t>
                      </a:r>
                      <a:r>
                        <a:rPr kumimoji="0" lang="en-US" sz="2400" kern="1200" dirty="0" err="1">
                          <a:solidFill>
                            <a:schemeClr val="tx1"/>
                          </a:solidFill>
                          <a:latin typeface="Times New Roman"/>
                          <a:ea typeface="Calibri"/>
                          <a:cs typeface="Arial"/>
                        </a:rPr>
                        <a:t>infront</a:t>
                      </a:r>
                      <a:r>
                        <a:rPr kumimoji="0" lang="en-US" sz="2400" kern="1200" dirty="0">
                          <a:solidFill>
                            <a:schemeClr val="tx1"/>
                          </a:solidFill>
                          <a:latin typeface="Times New Roman"/>
                          <a:ea typeface="Calibri"/>
                          <a:cs typeface="Arial"/>
                        </a:rPr>
                        <a:t> of the large 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algn="just" rtl="0" eaLnBrk="1" latinLnBrk="0" hangingPunct="1">
                        <a:lnSpc>
                          <a:spcPct val="115000"/>
                        </a:lnSpc>
                        <a:spcAft>
                          <a:spcPts val="0"/>
                        </a:spcAft>
                      </a:pPr>
                      <a:r>
                        <a:rPr kumimoji="0" lang="en-US" sz="2400" b="1" kern="1200" dirty="0">
                          <a:solidFill>
                            <a:schemeClr val="tx1"/>
                          </a:solidFill>
                          <a:latin typeface="Times New Roman"/>
                          <a:ea typeface="Calibri"/>
                          <a:cs typeface="Arial"/>
                        </a:rPr>
                        <a:t>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15000"/>
                        </a:lnSpc>
                        <a:spcAft>
                          <a:spcPts val="0"/>
                        </a:spcAft>
                      </a:pPr>
                      <a:r>
                        <a:rPr kumimoji="0" lang="en-US" sz="2400" kern="1200" dirty="0">
                          <a:solidFill>
                            <a:schemeClr val="tx1"/>
                          </a:solidFill>
                          <a:latin typeface="Times New Roman"/>
                          <a:ea typeface="Calibri"/>
                          <a:cs typeface="Arial"/>
                        </a:rPr>
                        <a:t>oesophagus, lungs, pericardium, mediastinum, diaphragm, surface of the liver and spleen.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2683">
                <a:tc>
                  <a:txBody>
                    <a:bodyPr/>
                    <a:lstStyle/>
                    <a:p>
                      <a:pPr marL="0" algn="just" rtl="0" eaLnBrk="1" latinLnBrk="0" hangingPunct="1">
                        <a:lnSpc>
                          <a:spcPct val="115000"/>
                        </a:lnSpc>
                        <a:spcAft>
                          <a:spcPts val="0"/>
                        </a:spcAft>
                      </a:pPr>
                      <a:r>
                        <a:rPr kumimoji="0" lang="en-US" sz="2400" b="1" kern="1200" dirty="0">
                          <a:solidFill>
                            <a:schemeClr val="tx1"/>
                          </a:solidFill>
                          <a:latin typeface="Times New Roman"/>
                          <a:ea typeface="Calibri"/>
                          <a:cs typeface="Arial"/>
                        </a:rPr>
                        <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lnSpc>
                          <a:spcPct val="115000"/>
                        </a:lnSpc>
                        <a:spcAft>
                          <a:spcPts val="0"/>
                        </a:spcAft>
                      </a:pPr>
                      <a:r>
                        <a:rPr kumimoji="0" lang="en-US" sz="2400" kern="1200" dirty="0">
                          <a:solidFill>
                            <a:schemeClr val="tx1"/>
                          </a:solidFill>
                          <a:latin typeface="Times New Roman"/>
                          <a:ea typeface="Calibri"/>
                          <a:cs typeface="Arial"/>
                        </a:rPr>
                        <a:t>Thoracic duct.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0" y="214290"/>
          <a:ext cx="9144000" cy="6727000"/>
        </p:xfrm>
        <a:graphic>
          <a:graphicData uri="http://schemas.openxmlformats.org/drawingml/2006/table">
            <a:tbl>
              <a:tblPr/>
              <a:tblGrid>
                <a:gridCol w="9144000"/>
              </a:tblGrid>
              <a:tr h="203200">
                <a:tc>
                  <a:txBody>
                    <a:bodyPr/>
                    <a:lstStyle/>
                    <a:p>
                      <a:pPr marL="0" algn="just" rtl="0" eaLnBrk="1" latinLnBrk="0" hangingPunct="1">
                        <a:lnSpc>
                          <a:spcPct val="115000"/>
                        </a:lnSpc>
                        <a:spcAft>
                          <a:spcPts val="0"/>
                        </a:spcAft>
                      </a:pPr>
                      <a:r>
                        <a:rPr kumimoji="0" lang="en-US" sz="2800" b="1" kern="1200" dirty="0">
                          <a:solidFill>
                            <a:srgbClr val="FF0000"/>
                          </a:solidFill>
                          <a:latin typeface="Times New Roman"/>
                          <a:ea typeface="Calibri"/>
                          <a:cs typeface="Arial"/>
                        </a:rPr>
                        <a:t>Bronchial </a:t>
                      </a:r>
                      <a:r>
                        <a:rPr kumimoji="0" lang="en-US" sz="2800" b="1" kern="1200" dirty="0" err="1">
                          <a:solidFill>
                            <a:srgbClr val="FF0000"/>
                          </a:solidFill>
                          <a:latin typeface="Times New Roman"/>
                          <a:ea typeface="Calibri"/>
                          <a:cs typeface="Arial"/>
                        </a:rPr>
                        <a:t>L.n</a:t>
                      </a:r>
                      <a:r>
                        <a:rPr kumimoji="0" lang="en-US" sz="2800" b="1" kern="1200" dirty="0">
                          <a:solidFill>
                            <a:srgbClr val="FF0000"/>
                          </a:solidFill>
                          <a:latin typeface="Times New Roman"/>
                          <a:ea typeface="Calibri"/>
                          <a:cs typeface="Arial"/>
                        </a:rPr>
                        <a:t>:</a:t>
                      </a:r>
                    </a:p>
                  </a:txBody>
                  <a:tcPr marL="43543" marR="435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454400">
                <a:tc>
                  <a:txBody>
                    <a:bodyPr/>
                    <a:lstStyle/>
                    <a:p>
                      <a:pPr marL="0" algn="just" rtl="0" eaLnBrk="1" latinLnBrk="0" hangingPunct="1">
                        <a:lnSpc>
                          <a:spcPct val="115000"/>
                        </a:lnSpc>
                        <a:spcAft>
                          <a:spcPts val="0"/>
                        </a:spcAft>
                      </a:pPr>
                      <a:r>
                        <a:rPr kumimoji="0" lang="en-US" sz="2400" b="1" u="sng" kern="1200" dirty="0" smtClean="0">
                          <a:solidFill>
                            <a:schemeClr val="tx1"/>
                          </a:solidFill>
                          <a:latin typeface="Times New Roman"/>
                          <a:ea typeface="Calibri"/>
                          <a:cs typeface="Arial"/>
                        </a:rPr>
                        <a:t>Left </a:t>
                      </a:r>
                      <a:r>
                        <a:rPr kumimoji="0" lang="en-US" sz="2400" b="1" u="sng" kern="1200" dirty="0">
                          <a:solidFill>
                            <a:schemeClr val="tx1"/>
                          </a:solidFill>
                          <a:latin typeface="Times New Roman"/>
                          <a:ea typeface="Calibri"/>
                          <a:cs typeface="Arial"/>
                        </a:rPr>
                        <a:t>bronchial </a:t>
                      </a:r>
                      <a:r>
                        <a:rPr kumimoji="0" lang="en-US" sz="2400" b="1" u="sng" kern="1200" dirty="0" err="1" smtClean="0">
                          <a:solidFill>
                            <a:schemeClr val="tx1"/>
                          </a:solidFill>
                          <a:latin typeface="Times New Roman"/>
                          <a:ea typeface="Calibri"/>
                          <a:cs typeface="Arial"/>
                        </a:rPr>
                        <a:t>L.n</a:t>
                      </a:r>
                      <a:r>
                        <a:rPr kumimoji="0" lang="en-US" sz="2400" b="1" u="sng" kern="1200" dirty="0" smtClean="0">
                          <a:solidFill>
                            <a:schemeClr val="tx1"/>
                          </a:solidFill>
                          <a:latin typeface="Times New Roman"/>
                          <a:ea typeface="Calibri"/>
                          <a:cs typeface="Arial"/>
                        </a:rPr>
                        <a:t> </a:t>
                      </a:r>
                      <a:endParaRPr kumimoji="0" lang="en-US" sz="2400" b="1" u="sng" kern="1200" dirty="0">
                        <a:solidFill>
                          <a:schemeClr val="tx1"/>
                        </a:solidFill>
                        <a:latin typeface="Times New Roman"/>
                        <a:ea typeface="Calibri"/>
                        <a:cs typeface="Arial"/>
                      </a:endParaRPr>
                    </a:p>
                    <a:p>
                      <a:pPr marL="0" algn="just" rtl="0" eaLnBrk="1" latinLnBrk="0" hangingPunct="1">
                        <a:lnSpc>
                          <a:spcPct val="115000"/>
                        </a:lnSpc>
                        <a:spcAft>
                          <a:spcPts val="0"/>
                        </a:spcAft>
                      </a:pPr>
                      <a:r>
                        <a:rPr kumimoji="0" lang="en-US" sz="2400" kern="1200" dirty="0">
                          <a:solidFill>
                            <a:schemeClr val="tx1"/>
                          </a:solidFill>
                          <a:latin typeface="Times New Roman"/>
                          <a:ea typeface="Calibri"/>
                          <a:cs typeface="Arial"/>
                        </a:rPr>
                        <a:t>2.5- 3.5 in length, often irregular in shape and found close to  the left bronchus , being embedded deeply in fat and partly covered by the aorta.</a:t>
                      </a:r>
                    </a:p>
                    <a:p>
                      <a:pPr marL="0" algn="just" rtl="0" eaLnBrk="1" latinLnBrk="0" hangingPunct="1">
                        <a:lnSpc>
                          <a:spcPct val="115000"/>
                        </a:lnSpc>
                        <a:spcAft>
                          <a:spcPts val="0"/>
                        </a:spcAft>
                      </a:pPr>
                      <a:r>
                        <a:rPr kumimoji="0" lang="en-US" sz="2400" b="1" u="sng" kern="1200" dirty="0">
                          <a:solidFill>
                            <a:schemeClr val="tx1"/>
                          </a:solidFill>
                          <a:latin typeface="Times New Roman"/>
                          <a:ea typeface="Calibri"/>
                          <a:cs typeface="Arial"/>
                        </a:rPr>
                        <a:t>Right </a:t>
                      </a:r>
                      <a:r>
                        <a:rPr kumimoji="0" lang="en-US" sz="2400" b="1" u="sng" kern="1200" dirty="0" smtClean="0">
                          <a:solidFill>
                            <a:schemeClr val="tx1"/>
                          </a:solidFill>
                          <a:latin typeface="Times New Roman"/>
                          <a:ea typeface="Calibri"/>
                          <a:cs typeface="Arial"/>
                        </a:rPr>
                        <a:t>bronchial </a:t>
                      </a:r>
                      <a:r>
                        <a:rPr kumimoji="0" lang="en-US" sz="2400" b="1" u="sng" kern="1200" dirty="0" err="1" smtClean="0">
                          <a:solidFill>
                            <a:schemeClr val="tx1"/>
                          </a:solidFill>
                          <a:latin typeface="Times New Roman"/>
                          <a:ea typeface="Calibri"/>
                          <a:cs typeface="Arial"/>
                        </a:rPr>
                        <a:t>L.n</a:t>
                      </a:r>
                      <a:endParaRPr kumimoji="0" lang="en-US" sz="2400" u="sng" kern="1200" dirty="0">
                        <a:solidFill>
                          <a:schemeClr val="tx1"/>
                        </a:solidFill>
                        <a:latin typeface="Times New Roman"/>
                        <a:ea typeface="Calibri"/>
                        <a:cs typeface="Arial"/>
                      </a:endParaRPr>
                    </a:p>
                    <a:p>
                      <a:pPr marL="0" algn="just" rtl="0" eaLnBrk="1" latinLnBrk="0" hangingPunct="1">
                        <a:lnSpc>
                          <a:spcPct val="115000"/>
                        </a:lnSpc>
                        <a:spcAft>
                          <a:spcPts val="0"/>
                        </a:spcAft>
                      </a:pPr>
                      <a:r>
                        <a:rPr kumimoji="0" lang="en-US" sz="2400" kern="1200" dirty="0">
                          <a:solidFill>
                            <a:schemeClr val="tx1"/>
                          </a:solidFill>
                          <a:latin typeface="Times New Roman"/>
                          <a:ea typeface="Calibri"/>
                          <a:cs typeface="Arial"/>
                        </a:rPr>
                        <a:t>Related to the right bronchus, is usually smaller than the left bronchial and partly hidden by the right lung, it is  absent in 25% of cases.</a:t>
                      </a:r>
                    </a:p>
                    <a:p>
                      <a:pPr marL="0" algn="just" rtl="0" eaLnBrk="1" latinLnBrk="0" hangingPunct="1">
                        <a:lnSpc>
                          <a:spcPct val="115000"/>
                        </a:lnSpc>
                        <a:spcAft>
                          <a:spcPts val="0"/>
                        </a:spcAft>
                      </a:pPr>
                      <a:r>
                        <a:rPr kumimoji="0" lang="en-US" sz="2400" b="1" u="sng" kern="1200" dirty="0">
                          <a:solidFill>
                            <a:schemeClr val="tx1"/>
                          </a:solidFill>
                          <a:latin typeface="Times New Roman"/>
                          <a:ea typeface="Calibri"/>
                          <a:cs typeface="Arial"/>
                        </a:rPr>
                        <a:t>Middle bronchial </a:t>
                      </a:r>
                      <a:r>
                        <a:rPr kumimoji="0" lang="en-US" sz="2400" b="1" u="sng" kern="1200" dirty="0" err="1" smtClean="0">
                          <a:solidFill>
                            <a:schemeClr val="tx1"/>
                          </a:solidFill>
                          <a:latin typeface="Times New Roman"/>
                          <a:ea typeface="Calibri"/>
                          <a:cs typeface="Arial"/>
                        </a:rPr>
                        <a:t>L.n</a:t>
                      </a:r>
                      <a:r>
                        <a:rPr kumimoji="0" lang="en-US" sz="2400" b="1" kern="1200" dirty="0" smtClean="0">
                          <a:solidFill>
                            <a:schemeClr val="tx1"/>
                          </a:solidFill>
                          <a:latin typeface="Times New Roman"/>
                          <a:ea typeface="Calibri"/>
                          <a:cs typeface="Arial"/>
                        </a:rPr>
                        <a:t> </a:t>
                      </a:r>
                      <a:endParaRPr kumimoji="0" lang="en-US" sz="2400" b="1" kern="1200" dirty="0">
                        <a:solidFill>
                          <a:schemeClr val="tx1"/>
                        </a:solidFill>
                        <a:latin typeface="Times New Roman"/>
                        <a:ea typeface="Calibri"/>
                        <a:cs typeface="Arial"/>
                      </a:endParaRPr>
                    </a:p>
                    <a:p>
                      <a:pPr marL="0" algn="just" rtl="0" eaLnBrk="1" latinLnBrk="0" hangingPunct="1">
                        <a:lnSpc>
                          <a:spcPct val="115000"/>
                        </a:lnSpc>
                        <a:spcAft>
                          <a:spcPts val="0"/>
                        </a:spcAft>
                      </a:pPr>
                      <a:r>
                        <a:rPr kumimoji="0" lang="en-US" sz="2400" kern="1200" dirty="0">
                          <a:solidFill>
                            <a:schemeClr val="tx1"/>
                          </a:solidFill>
                          <a:latin typeface="Times New Roman"/>
                          <a:ea typeface="Calibri"/>
                          <a:cs typeface="Arial"/>
                        </a:rPr>
                        <a:t>Situated in the middle line above the bifurcation of the trachea , it is absent in 50% of cases.</a:t>
                      </a:r>
                    </a:p>
                    <a:p>
                      <a:pPr marL="0" algn="just" rtl="0" eaLnBrk="1" latinLnBrk="0" hangingPunct="1">
                        <a:lnSpc>
                          <a:spcPct val="115000"/>
                        </a:lnSpc>
                        <a:spcAft>
                          <a:spcPts val="0"/>
                        </a:spcAft>
                      </a:pPr>
                      <a:r>
                        <a:rPr kumimoji="0" lang="en-US" sz="2400" b="1" u="sng" kern="1200" dirty="0">
                          <a:solidFill>
                            <a:schemeClr val="tx1"/>
                          </a:solidFill>
                          <a:latin typeface="Times New Roman"/>
                          <a:ea typeface="Calibri"/>
                          <a:cs typeface="Arial"/>
                        </a:rPr>
                        <a:t>Apical  </a:t>
                      </a:r>
                      <a:r>
                        <a:rPr kumimoji="0" lang="en-US" sz="2400" b="1" u="sng" kern="1200" dirty="0" err="1" smtClean="0">
                          <a:solidFill>
                            <a:schemeClr val="tx1"/>
                          </a:solidFill>
                          <a:latin typeface="Times New Roman"/>
                          <a:ea typeface="Calibri"/>
                          <a:cs typeface="Arial"/>
                        </a:rPr>
                        <a:t>L.n</a:t>
                      </a:r>
                      <a:endParaRPr kumimoji="0" lang="en-US" sz="2400" b="1" u="sng" kern="1200" dirty="0">
                        <a:solidFill>
                          <a:schemeClr val="tx1"/>
                        </a:solidFill>
                        <a:latin typeface="Times New Roman"/>
                        <a:ea typeface="Calibri"/>
                        <a:cs typeface="Arial"/>
                      </a:endParaRPr>
                    </a:p>
                    <a:p>
                      <a:pPr marL="0" algn="just" rtl="0" eaLnBrk="1" latinLnBrk="0" hangingPunct="1">
                        <a:lnSpc>
                          <a:spcPct val="115000"/>
                        </a:lnSpc>
                        <a:spcAft>
                          <a:spcPts val="0"/>
                        </a:spcAft>
                      </a:pPr>
                      <a:r>
                        <a:rPr kumimoji="0" lang="en-US" sz="2400" kern="1200" dirty="0">
                          <a:solidFill>
                            <a:schemeClr val="tx1"/>
                          </a:solidFill>
                          <a:latin typeface="Times New Roman"/>
                          <a:ea typeface="Calibri"/>
                          <a:cs typeface="Arial"/>
                        </a:rPr>
                        <a:t> Found close to the accessory bronchus where it enter the apical lobe of the right lung </a:t>
                      </a:r>
                    </a:p>
                    <a:p>
                      <a:pPr marL="0" algn="just" rtl="0" eaLnBrk="1" latinLnBrk="0" hangingPunct="1">
                        <a:lnSpc>
                          <a:spcPct val="115000"/>
                        </a:lnSpc>
                        <a:spcAft>
                          <a:spcPts val="0"/>
                        </a:spcAft>
                      </a:pPr>
                      <a:r>
                        <a:rPr kumimoji="0" lang="en-US" sz="2400" b="1" u="sng" kern="1200" dirty="0">
                          <a:solidFill>
                            <a:schemeClr val="tx1"/>
                          </a:solidFill>
                          <a:latin typeface="Times New Roman"/>
                          <a:ea typeface="Calibri"/>
                          <a:cs typeface="Arial"/>
                        </a:rPr>
                        <a:t>Inspectors lymph nodes (</a:t>
                      </a:r>
                      <a:r>
                        <a:rPr kumimoji="0" lang="en-US" sz="2400" b="1" u="sng" kern="1200" dirty="0" err="1">
                          <a:solidFill>
                            <a:schemeClr val="tx1"/>
                          </a:solidFill>
                          <a:latin typeface="Times New Roman"/>
                          <a:ea typeface="Calibri"/>
                          <a:cs typeface="Arial"/>
                        </a:rPr>
                        <a:t>Reissman</a:t>
                      </a:r>
                      <a:r>
                        <a:rPr kumimoji="0" lang="en-US" sz="2400" b="1" u="sng" kern="1200" dirty="0">
                          <a:solidFill>
                            <a:schemeClr val="tx1"/>
                          </a:solidFill>
                          <a:latin typeface="Times New Roman"/>
                          <a:ea typeface="Calibri"/>
                          <a:cs typeface="Arial"/>
                        </a:rPr>
                        <a:t> </a:t>
                      </a:r>
                      <a:r>
                        <a:rPr kumimoji="0" lang="en-US" sz="2400" b="1" u="sng" kern="1200" dirty="0" err="1">
                          <a:solidFill>
                            <a:schemeClr val="tx1"/>
                          </a:solidFill>
                          <a:latin typeface="Times New Roman"/>
                          <a:ea typeface="Calibri"/>
                          <a:cs typeface="Arial"/>
                        </a:rPr>
                        <a:t>L.n</a:t>
                      </a:r>
                      <a:r>
                        <a:rPr kumimoji="0" lang="en-US" sz="2400" b="1" u="sng" kern="1200" dirty="0">
                          <a:solidFill>
                            <a:schemeClr val="tx1"/>
                          </a:solidFill>
                          <a:latin typeface="Times New Roman"/>
                          <a:ea typeface="Calibri"/>
                          <a:cs typeface="Arial"/>
                        </a:rPr>
                        <a:t>.):</a:t>
                      </a:r>
                    </a:p>
                    <a:p>
                      <a:pPr marL="0" algn="just" rtl="0" eaLnBrk="1" latinLnBrk="0" hangingPunct="1">
                        <a:lnSpc>
                          <a:spcPct val="115000"/>
                        </a:lnSpc>
                        <a:spcAft>
                          <a:spcPts val="0"/>
                        </a:spcAft>
                      </a:pPr>
                      <a:r>
                        <a:rPr kumimoji="0" lang="en-US" sz="2400" kern="1200" dirty="0">
                          <a:solidFill>
                            <a:schemeClr val="tx1"/>
                          </a:solidFill>
                          <a:latin typeface="Times New Roman"/>
                          <a:ea typeface="Calibri"/>
                          <a:cs typeface="Arial"/>
                        </a:rPr>
                        <a:t>Is present in 75% of the cases and situated at the junction of the 2 cardiac lobes of the right lung.</a:t>
                      </a:r>
                    </a:p>
                  </a:txBody>
                  <a:tcPr marL="43543" marR="435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357158" y="285728"/>
          <a:ext cx="8358246" cy="1847850"/>
        </p:xfrm>
        <a:graphic>
          <a:graphicData uri="http://schemas.openxmlformats.org/drawingml/2006/table">
            <a:tbl>
              <a:tblPr/>
              <a:tblGrid>
                <a:gridCol w="642942"/>
                <a:gridCol w="7715304"/>
              </a:tblGrid>
              <a:tr h="340643">
                <a:tc gridSpan="2">
                  <a:txBody>
                    <a:bodyPr/>
                    <a:lstStyle/>
                    <a:p>
                      <a:pPr marL="182563" marR="0" lvl="0" indent="0" algn="just" defTabSz="914400" rtl="0" eaLnBrk="1" fontAlgn="t" latinLnBrk="0" hangingPunct="1">
                        <a:lnSpc>
                          <a:spcPct val="150000"/>
                        </a:lnSpc>
                        <a:spcBef>
                          <a:spcPts val="0"/>
                        </a:spcBef>
                        <a:spcAft>
                          <a:spcPts val="0"/>
                        </a:spcAft>
                        <a:buClrTx/>
                        <a:buSzTx/>
                        <a:buFontTx/>
                        <a:buNone/>
                        <a:tabLst/>
                        <a:defRPr/>
                      </a:pPr>
                      <a:r>
                        <a:rPr lang="en-US" sz="2400" b="1" dirty="0" smtClean="0">
                          <a:solidFill>
                            <a:srgbClr val="FF0000"/>
                          </a:solidFill>
                          <a:latin typeface="Times New Roman"/>
                          <a:ea typeface="Calibri"/>
                          <a:cs typeface="Arial"/>
                        </a:rPr>
                        <a:t>Bronchial </a:t>
                      </a:r>
                      <a:r>
                        <a:rPr lang="en-US" sz="2400" b="1" dirty="0" err="1" smtClean="0">
                          <a:solidFill>
                            <a:srgbClr val="FF0000"/>
                          </a:solidFill>
                          <a:latin typeface="Times New Roman"/>
                          <a:ea typeface="Calibri"/>
                          <a:cs typeface="Arial"/>
                        </a:rPr>
                        <a:t>L.n</a:t>
                      </a:r>
                      <a:r>
                        <a:rPr lang="en-US" sz="2400" b="1" dirty="0" smtClean="0">
                          <a:solidFill>
                            <a:srgbClr val="FF0000"/>
                          </a:solidFill>
                          <a:latin typeface="Times New Roman"/>
                          <a:ea typeface="Calibri"/>
                          <a:cs typeface="Arial"/>
                        </a:rPr>
                        <a:t>:</a:t>
                      </a:r>
                    </a:p>
                  </a:txBody>
                  <a:tcPr marL="29041" marR="29041"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algn="just" rtl="0" eaLnBrk="1" fontAlgn="t" latinLnBrk="0" hangingPunct="1">
                        <a:lnSpc>
                          <a:spcPct val="115000"/>
                        </a:lnSpc>
                        <a:spcBef>
                          <a:spcPts val="0"/>
                        </a:spcBef>
                        <a:spcAft>
                          <a:spcPts val="0"/>
                        </a:spcAft>
                      </a:pPr>
                      <a:endParaRPr kumimoji="0" lang="en-US" sz="2400" kern="1200" dirty="0">
                        <a:solidFill>
                          <a:schemeClr val="tx1"/>
                        </a:solidFill>
                        <a:latin typeface="Times New Roman"/>
                        <a:ea typeface="Calibri"/>
                        <a:cs typeface="Arial"/>
                      </a:endParaRPr>
                    </a:p>
                  </a:txBody>
                  <a:tcPr marL="29041" marR="29041"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7193">
                <a:tc>
                  <a:txBody>
                    <a:bodyPr/>
                    <a:lstStyle/>
                    <a:p>
                      <a:pPr marL="231775" indent="-49213" algn="just" rtl="0" eaLnBrk="1" fontAlgn="t" latinLnBrk="0" hangingPunct="1">
                        <a:lnSpc>
                          <a:spcPct val="150000"/>
                        </a:lnSpc>
                        <a:spcBef>
                          <a:spcPts val="0"/>
                        </a:spcBef>
                        <a:spcAft>
                          <a:spcPts val="0"/>
                        </a:spcAft>
                      </a:pPr>
                      <a:r>
                        <a:rPr lang="en-US" sz="2800" b="1" i="0" u="none" strike="noStrike" kern="1200" dirty="0">
                          <a:solidFill>
                            <a:srgbClr val="FF0000"/>
                          </a:solidFill>
                          <a:latin typeface="Times New Roman"/>
                          <a:ea typeface="Calibri"/>
                          <a:cs typeface="Arial"/>
                        </a:rPr>
                        <a:t>D</a:t>
                      </a:r>
                      <a:endParaRPr lang="en-US" sz="2400" b="0" i="0" u="none" strike="noStrike" kern="1200" dirty="0">
                        <a:solidFill>
                          <a:srgbClr val="FF0000"/>
                        </a:solidFill>
                        <a:latin typeface="Calibri"/>
                        <a:ea typeface="Calibri"/>
                        <a:cs typeface="Arial"/>
                      </a:endParaRPr>
                    </a:p>
                  </a:txBody>
                  <a:tcPr marL="29041" marR="29041"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The lungs &amp; other thoracic tissues.</a:t>
                      </a:r>
                    </a:p>
                  </a:txBody>
                  <a:tcPr marL="29041" marR="29041"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7193">
                <a:tc>
                  <a:txBody>
                    <a:bodyPr/>
                    <a:lstStyle/>
                    <a:p>
                      <a:pPr marL="185738" indent="0" algn="just" rtl="0" eaLnBrk="1" fontAlgn="t" latinLnBrk="0" hangingPunct="1">
                        <a:lnSpc>
                          <a:spcPct val="150000"/>
                        </a:lnSpc>
                        <a:spcBef>
                          <a:spcPts val="0"/>
                        </a:spcBef>
                        <a:spcAft>
                          <a:spcPts val="0"/>
                        </a:spcAft>
                      </a:pPr>
                      <a:r>
                        <a:rPr lang="en-US" sz="2800" b="1" i="0" u="none" strike="noStrike" kern="1200" dirty="0">
                          <a:solidFill>
                            <a:srgbClr val="FF0000"/>
                          </a:solidFill>
                          <a:latin typeface="Times New Roman"/>
                          <a:ea typeface="Calibri"/>
                          <a:cs typeface="Arial"/>
                        </a:rPr>
                        <a:t>E</a:t>
                      </a:r>
                      <a:endParaRPr lang="en-US" sz="2400" b="0" i="0" u="none" strike="noStrike" kern="1200" dirty="0">
                        <a:solidFill>
                          <a:srgbClr val="FF0000"/>
                        </a:solidFill>
                        <a:latin typeface="Calibri"/>
                        <a:ea typeface="Calibri"/>
                        <a:cs typeface="Arial"/>
                      </a:endParaRPr>
                    </a:p>
                  </a:txBody>
                  <a:tcPr marL="29041" marR="29041"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Thoracic duct &amp; </a:t>
                      </a:r>
                      <a:r>
                        <a:rPr kumimoji="0" lang="en-US" sz="2400" kern="1200" dirty="0" err="1">
                          <a:solidFill>
                            <a:schemeClr val="tx1"/>
                          </a:solidFill>
                          <a:latin typeface="Times New Roman"/>
                          <a:ea typeface="Calibri"/>
                          <a:cs typeface="Arial"/>
                        </a:rPr>
                        <a:t>mediastinal</a:t>
                      </a:r>
                      <a:r>
                        <a:rPr kumimoji="0" lang="en-US" sz="2400" kern="1200" dirty="0">
                          <a:solidFill>
                            <a:schemeClr val="tx1"/>
                          </a:solidFill>
                          <a:latin typeface="Times New Roman"/>
                          <a:ea typeface="Calibri"/>
                          <a:cs typeface="Arial"/>
                        </a:rPr>
                        <a:t> </a:t>
                      </a:r>
                      <a:r>
                        <a:rPr kumimoji="0" lang="en-US" sz="2400" kern="1200" dirty="0" err="1">
                          <a:solidFill>
                            <a:schemeClr val="tx1"/>
                          </a:solidFill>
                          <a:latin typeface="Times New Roman"/>
                          <a:ea typeface="Calibri"/>
                          <a:cs typeface="Arial"/>
                        </a:rPr>
                        <a:t>L.n</a:t>
                      </a:r>
                      <a:endParaRPr kumimoji="0" lang="en-US" sz="2400" kern="1200" dirty="0">
                        <a:solidFill>
                          <a:schemeClr val="tx1"/>
                        </a:solidFill>
                        <a:latin typeface="Times New Roman"/>
                        <a:ea typeface="Calibri"/>
                        <a:cs typeface="Arial"/>
                      </a:endParaRPr>
                    </a:p>
                  </a:txBody>
                  <a:tcPr marL="29041" marR="29041"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9144000" cy="6340197"/>
          </a:xfrm>
          <a:prstGeom prst="rect">
            <a:avLst/>
          </a:prstGeom>
        </p:spPr>
        <p:txBody>
          <a:bodyPr wrap="square">
            <a:spAutoFit/>
          </a:bodyPr>
          <a:lstStyle/>
          <a:p>
            <a:pPr lvl="0" algn="l" rtl="0" fontAlgn="base">
              <a:spcBef>
                <a:spcPct val="0"/>
              </a:spcBef>
              <a:spcAft>
                <a:spcPct val="0"/>
              </a:spcAft>
            </a:pPr>
            <a:r>
              <a:rPr lang="en-US" sz="2800" b="1" u="sng" dirty="0">
                <a:solidFill>
                  <a:prstClr val="black"/>
                </a:solidFill>
                <a:latin typeface="Times New Roman" pitchFamily="18" charset="0"/>
                <a:ea typeface="Calibri" pitchFamily="34" charset="0"/>
                <a:cs typeface="Times New Roman" pitchFamily="18" charset="0"/>
              </a:rPr>
              <a:t>Lymph nodes of the abdomen, pelvis and hind limbs:</a:t>
            </a:r>
          </a:p>
          <a:p>
            <a:pPr lvl="0" algn="l" rtl="0" eaLnBrk="0" fontAlgn="base" hangingPunct="0">
              <a:spcBef>
                <a:spcPct val="0"/>
              </a:spcBef>
              <a:spcAft>
                <a:spcPct val="0"/>
              </a:spcAft>
            </a:pPr>
            <a:endParaRPr lang="en-US" sz="1200" dirty="0">
              <a:solidFill>
                <a:prstClr val="black"/>
              </a:solidFill>
              <a:latin typeface="Arial" pitchFamily="34" charset="0"/>
              <a:cs typeface="Arial" pitchFamily="34" charset="0"/>
            </a:endParaRPr>
          </a:p>
          <a:p>
            <a:pPr marL="715963" lvl="0" algn="l" rtl="0" eaLnBrk="0" fontAlgn="base" hangingPunct="0">
              <a:lnSpc>
                <a:spcPct val="150000"/>
              </a:lnSpc>
              <a:spcBef>
                <a:spcPct val="0"/>
              </a:spcBef>
              <a:spcAft>
                <a:spcPct val="0"/>
              </a:spcAft>
              <a:buFontTx/>
              <a:buChar char="•"/>
            </a:pPr>
            <a:r>
              <a:rPr lang="en-US" sz="2400" b="1" dirty="0">
                <a:solidFill>
                  <a:prstClr val="black"/>
                </a:solidFill>
                <a:latin typeface="Times New Roman" pitchFamily="18" charset="0"/>
                <a:ea typeface="Calibri" pitchFamily="34" charset="0"/>
                <a:cs typeface="Times New Roman" pitchFamily="18" charset="0"/>
              </a:rPr>
              <a:t>Lumbar </a:t>
            </a:r>
            <a:r>
              <a:rPr lang="en-US" sz="2400" b="1" dirty="0" err="1">
                <a:solidFill>
                  <a:prstClr val="black"/>
                </a:solidFill>
                <a:latin typeface="Times New Roman" pitchFamily="18" charset="0"/>
                <a:ea typeface="Calibri" pitchFamily="34" charset="0"/>
                <a:cs typeface="Times New Roman" pitchFamily="18" charset="0"/>
              </a:rPr>
              <a:t>L.n</a:t>
            </a:r>
            <a:endParaRPr lang="en-US" sz="1100" b="1" dirty="0">
              <a:solidFill>
                <a:prstClr val="black"/>
              </a:solidFill>
              <a:latin typeface="Arial" pitchFamily="34" charset="0"/>
              <a:cs typeface="Arial" pitchFamily="34" charset="0"/>
            </a:endParaRPr>
          </a:p>
          <a:p>
            <a:pPr marL="715963" lvl="0" algn="l" rtl="0" eaLnBrk="0" fontAlgn="base" hangingPunct="0">
              <a:lnSpc>
                <a:spcPct val="150000"/>
              </a:lnSpc>
              <a:spcBef>
                <a:spcPct val="0"/>
              </a:spcBef>
              <a:spcAft>
                <a:spcPct val="0"/>
              </a:spcAft>
              <a:buFontTx/>
              <a:buChar char="•"/>
            </a:pPr>
            <a:r>
              <a:rPr lang="en-US" sz="2400" b="1" dirty="0">
                <a:solidFill>
                  <a:prstClr val="black"/>
                </a:solidFill>
                <a:latin typeface="Times New Roman" pitchFamily="18" charset="0"/>
                <a:ea typeface="Calibri" pitchFamily="34" charset="0"/>
                <a:cs typeface="Times New Roman" pitchFamily="18" charset="0"/>
              </a:rPr>
              <a:t>Hepatic </a:t>
            </a:r>
            <a:r>
              <a:rPr lang="en-US" sz="2400" b="1" dirty="0" err="1">
                <a:solidFill>
                  <a:prstClr val="black"/>
                </a:solidFill>
                <a:latin typeface="Times New Roman" pitchFamily="18" charset="0"/>
                <a:ea typeface="Calibri" pitchFamily="34" charset="0"/>
                <a:cs typeface="Times New Roman" pitchFamily="18" charset="0"/>
              </a:rPr>
              <a:t>L.n</a:t>
            </a:r>
            <a:endParaRPr lang="en-US" sz="1100" b="1" dirty="0">
              <a:solidFill>
                <a:prstClr val="black"/>
              </a:solidFill>
              <a:latin typeface="Arial" pitchFamily="34" charset="0"/>
              <a:cs typeface="Arial" pitchFamily="34" charset="0"/>
            </a:endParaRPr>
          </a:p>
          <a:p>
            <a:pPr marL="715963" lvl="0" algn="l" rtl="0" eaLnBrk="0" fontAlgn="base" hangingPunct="0">
              <a:lnSpc>
                <a:spcPct val="150000"/>
              </a:lnSpc>
              <a:spcBef>
                <a:spcPct val="0"/>
              </a:spcBef>
              <a:spcAft>
                <a:spcPct val="0"/>
              </a:spcAft>
              <a:buFontTx/>
              <a:buChar char="•"/>
            </a:pPr>
            <a:r>
              <a:rPr lang="en-US" sz="2400" b="1" dirty="0">
                <a:solidFill>
                  <a:prstClr val="black"/>
                </a:solidFill>
                <a:latin typeface="Times New Roman" pitchFamily="18" charset="0"/>
                <a:ea typeface="Calibri" pitchFamily="34" charset="0"/>
                <a:cs typeface="Times New Roman" pitchFamily="18" charset="0"/>
              </a:rPr>
              <a:t>Renal </a:t>
            </a:r>
            <a:r>
              <a:rPr lang="en-US" sz="2400" b="1" dirty="0" err="1">
                <a:solidFill>
                  <a:prstClr val="black"/>
                </a:solidFill>
                <a:latin typeface="Times New Roman" pitchFamily="18" charset="0"/>
                <a:ea typeface="Calibri" pitchFamily="34" charset="0"/>
                <a:cs typeface="Times New Roman" pitchFamily="18" charset="0"/>
              </a:rPr>
              <a:t>L.n</a:t>
            </a:r>
            <a:endParaRPr lang="en-US" sz="1100" b="1" dirty="0">
              <a:solidFill>
                <a:prstClr val="black"/>
              </a:solidFill>
              <a:latin typeface="Arial" pitchFamily="34" charset="0"/>
              <a:cs typeface="Arial" pitchFamily="34" charset="0"/>
            </a:endParaRPr>
          </a:p>
          <a:p>
            <a:pPr marL="715963" lvl="0" algn="l" rtl="0" eaLnBrk="0" fontAlgn="base" hangingPunct="0">
              <a:lnSpc>
                <a:spcPct val="150000"/>
              </a:lnSpc>
              <a:spcBef>
                <a:spcPct val="0"/>
              </a:spcBef>
              <a:spcAft>
                <a:spcPct val="0"/>
              </a:spcAft>
              <a:buFontTx/>
              <a:buChar char="•"/>
            </a:pPr>
            <a:r>
              <a:rPr lang="en-US" sz="2400" b="1" dirty="0">
                <a:solidFill>
                  <a:prstClr val="black"/>
                </a:solidFill>
                <a:latin typeface="Times New Roman" pitchFamily="18" charset="0"/>
                <a:ea typeface="Calibri" pitchFamily="34" charset="0"/>
                <a:cs typeface="Times New Roman" pitchFamily="18" charset="0"/>
              </a:rPr>
              <a:t>Iliac </a:t>
            </a:r>
            <a:r>
              <a:rPr lang="en-US" sz="2400" b="1" dirty="0" err="1">
                <a:solidFill>
                  <a:prstClr val="black"/>
                </a:solidFill>
                <a:latin typeface="Times New Roman" pitchFamily="18" charset="0"/>
                <a:ea typeface="Calibri" pitchFamily="34" charset="0"/>
                <a:cs typeface="Times New Roman" pitchFamily="18" charset="0"/>
              </a:rPr>
              <a:t>L.n</a:t>
            </a:r>
            <a:endParaRPr lang="en-US" sz="1100" b="1" dirty="0">
              <a:solidFill>
                <a:prstClr val="black"/>
              </a:solidFill>
              <a:latin typeface="Arial" pitchFamily="34" charset="0"/>
              <a:cs typeface="Arial" pitchFamily="34" charset="0"/>
            </a:endParaRPr>
          </a:p>
          <a:p>
            <a:pPr marL="715963" lvl="0" algn="l" rtl="0" eaLnBrk="0" fontAlgn="base" hangingPunct="0">
              <a:lnSpc>
                <a:spcPct val="150000"/>
              </a:lnSpc>
              <a:spcBef>
                <a:spcPct val="0"/>
              </a:spcBef>
              <a:spcAft>
                <a:spcPct val="0"/>
              </a:spcAft>
              <a:buFontTx/>
              <a:buChar char="•"/>
            </a:pPr>
            <a:r>
              <a:rPr lang="en-US" sz="2400" b="1" dirty="0" err="1">
                <a:solidFill>
                  <a:prstClr val="black"/>
                </a:solidFill>
                <a:latin typeface="Times New Roman" pitchFamily="18" charset="0"/>
                <a:ea typeface="Calibri" pitchFamily="34" charset="0"/>
                <a:cs typeface="Times New Roman" pitchFamily="18" charset="0"/>
              </a:rPr>
              <a:t>Precrural</a:t>
            </a:r>
            <a:r>
              <a:rPr lang="en-US" sz="2400" b="1" dirty="0">
                <a:solidFill>
                  <a:prstClr val="black"/>
                </a:solidFill>
                <a:latin typeface="Times New Roman" pitchFamily="18" charset="0"/>
                <a:ea typeface="Calibri" pitchFamily="34" charset="0"/>
                <a:cs typeface="Times New Roman" pitchFamily="18" charset="0"/>
              </a:rPr>
              <a:t> </a:t>
            </a:r>
            <a:r>
              <a:rPr lang="en-US" sz="2400" b="1" dirty="0" err="1">
                <a:solidFill>
                  <a:prstClr val="black"/>
                </a:solidFill>
                <a:latin typeface="Times New Roman" pitchFamily="18" charset="0"/>
                <a:ea typeface="Calibri" pitchFamily="34" charset="0"/>
                <a:cs typeface="Times New Roman" pitchFamily="18" charset="0"/>
              </a:rPr>
              <a:t>L.n</a:t>
            </a:r>
            <a:endParaRPr lang="en-US" sz="1100" b="1" dirty="0">
              <a:solidFill>
                <a:prstClr val="black"/>
              </a:solidFill>
              <a:latin typeface="Arial" pitchFamily="34" charset="0"/>
              <a:cs typeface="Arial" pitchFamily="34" charset="0"/>
            </a:endParaRPr>
          </a:p>
          <a:p>
            <a:pPr marL="715963" lvl="0" algn="l" rtl="0" eaLnBrk="0" fontAlgn="base" hangingPunct="0">
              <a:lnSpc>
                <a:spcPct val="150000"/>
              </a:lnSpc>
              <a:spcBef>
                <a:spcPct val="0"/>
              </a:spcBef>
              <a:spcAft>
                <a:spcPct val="0"/>
              </a:spcAft>
              <a:buFontTx/>
              <a:buChar char="•"/>
            </a:pPr>
            <a:r>
              <a:rPr lang="en-US" sz="2400" b="1" dirty="0">
                <a:solidFill>
                  <a:prstClr val="black"/>
                </a:solidFill>
                <a:latin typeface="Times New Roman" pitchFamily="18" charset="0"/>
                <a:ea typeface="Calibri" pitchFamily="34" charset="0"/>
                <a:cs typeface="Times New Roman" pitchFamily="18" charset="0"/>
              </a:rPr>
              <a:t>Deep inguinal </a:t>
            </a:r>
            <a:r>
              <a:rPr lang="en-US" sz="2400" b="1" dirty="0" err="1">
                <a:solidFill>
                  <a:prstClr val="black"/>
                </a:solidFill>
                <a:latin typeface="Times New Roman" pitchFamily="18" charset="0"/>
                <a:ea typeface="Calibri" pitchFamily="34" charset="0"/>
                <a:cs typeface="Times New Roman" pitchFamily="18" charset="0"/>
              </a:rPr>
              <a:t>L.n</a:t>
            </a:r>
            <a:endParaRPr lang="en-US" sz="1100" b="1" dirty="0">
              <a:solidFill>
                <a:prstClr val="black"/>
              </a:solidFill>
              <a:latin typeface="Arial" pitchFamily="34" charset="0"/>
              <a:cs typeface="Arial" pitchFamily="34" charset="0"/>
            </a:endParaRPr>
          </a:p>
          <a:p>
            <a:pPr marL="715963" lvl="0" algn="l" rtl="0" eaLnBrk="0" fontAlgn="base" hangingPunct="0">
              <a:lnSpc>
                <a:spcPct val="150000"/>
              </a:lnSpc>
              <a:spcBef>
                <a:spcPct val="0"/>
              </a:spcBef>
              <a:spcAft>
                <a:spcPct val="0"/>
              </a:spcAft>
              <a:buFontTx/>
              <a:buChar char="•"/>
            </a:pPr>
            <a:r>
              <a:rPr lang="en-US" sz="2400" b="1" dirty="0">
                <a:solidFill>
                  <a:prstClr val="black"/>
                </a:solidFill>
                <a:latin typeface="Times New Roman" pitchFamily="18" charset="0"/>
                <a:ea typeface="Calibri" pitchFamily="34" charset="0"/>
                <a:cs typeface="Times New Roman" pitchFamily="18" charset="0"/>
              </a:rPr>
              <a:t>Super </a:t>
            </a:r>
            <a:r>
              <a:rPr lang="en-US" sz="2400" b="1" dirty="0" err="1">
                <a:solidFill>
                  <a:prstClr val="black"/>
                </a:solidFill>
                <a:latin typeface="Times New Roman" pitchFamily="18" charset="0"/>
                <a:ea typeface="Calibri" pitchFamily="34" charset="0"/>
                <a:cs typeface="Times New Roman" pitchFamily="18" charset="0"/>
              </a:rPr>
              <a:t>ficial</a:t>
            </a:r>
            <a:r>
              <a:rPr lang="en-US" sz="2400" b="1" dirty="0">
                <a:solidFill>
                  <a:prstClr val="black"/>
                </a:solidFill>
                <a:latin typeface="Times New Roman" pitchFamily="18" charset="0"/>
                <a:ea typeface="Calibri" pitchFamily="34" charset="0"/>
                <a:cs typeface="Times New Roman" pitchFamily="18" charset="0"/>
              </a:rPr>
              <a:t> inguinal </a:t>
            </a:r>
            <a:r>
              <a:rPr lang="en-US" sz="2400" b="1" dirty="0" err="1" smtClean="0">
                <a:solidFill>
                  <a:prstClr val="black"/>
                </a:solidFill>
                <a:latin typeface="Times New Roman" pitchFamily="18" charset="0"/>
                <a:ea typeface="Calibri" pitchFamily="34" charset="0"/>
                <a:cs typeface="Times New Roman" pitchFamily="18" charset="0"/>
              </a:rPr>
              <a:t>L.n</a:t>
            </a:r>
            <a:r>
              <a:rPr lang="en-US" sz="2400" b="1" dirty="0" smtClean="0">
                <a:solidFill>
                  <a:prstClr val="black"/>
                </a:solidFill>
                <a:latin typeface="Times New Roman" pitchFamily="18" charset="0"/>
                <a:ea typeface="Calibri" pitchFamily="34" charset="0"/>
                <a:cs typeface="Times New Roman" pitchFamily="18" charset="0"/>
              </a:rPr>
              <a:t> (M) / </a:t>
            </a:r>
            <a:r>
              <a:rPr lang="en-US" sz="2400" b="1" dirty="0" err="1" smtClean="0">
                <a:solidFill>
                  <a:prstClr val="black"/>
                </a:solidFill>
                <a:latin typeface="Times New Roman" pitchFamily="18" charset="0"/>
                <a:ea typeface="Calibri" pitchFamily="34" charset="0"/>
                <a:cs typeface="Times New Roman" pitchFamily="18" charset="0"/>
              </a:rPr>
              <a:t>Supramammary</a:t>
            </a:r>
            <a:r>
              <a:rPr lang="en-US" sz="2400" b="1" dirty="0" smtClean="0">
                <a:solidFill>
                  <a:prstClr val="black"/>
                </a:solidFill>
                <a:latin typeface="Times New Roman" pitchFamily="18" charset="0"/>
                <a:ea typeface="Calibri" pitchFamily="34" charset="0"/>
                <a:cs typeface="Times New Roman" pitchFamily="18" charset="0"/>
              </a:rPr>
              <a:t> </a:t>
            </a:r>
            <a:r>
              <a:rPr lang="en-US" sz="2400" b="1" dirty="0" err="1" smtClean="0">
                <a:solidFill>
                  <a:prstClr val="black"/>
                </a:solidFill>
                <a:latin typeface="Times New Roman" pitchFamily="18" charset="0"/>
                <a:ea typeface="Calibri" pitchFamily="34" charset="0"/>
                <a:cs typeface="Times New Roman" pitchFamily="18" charset="0"/>
              </a:rPr>
              <a:t>L.n</a:t>
            </a:r>
            <a:r>
              <a:rPr lang="en-US" sz="2400" b="1" dirty="0" smtClean="0">
                <a:solidFill>
                  <a:prstClr val="black"/>
                </a:solidFill>
                <a:latin typeface="Times New Roman" pitchFamily="18" charset="0"/>
                <a:ea typeface="Calibri" pitchFamily="34" charset="0"/>
                <a:cs typeface="Times New Roman" pitchFamily="18" charset="0"/>
              </a:rPr>
              <a:t>(F)</a:t>
            </a:r>
            <a:endParaRPr lang="en-US" sz="1100" b="1" dirty="0">
              <a:solidFill>
                <a:prstClr val="black"/>
              </a:solidFill>
              <a:latin typeface="Arial" pitchFamily="34" charset="0"/>
              <a:cs typeface="Arial" pitchFamily="34" charset="0"/>
            </a:endParaRPr>
          </a:p>
          <a:p>
            <a:pPr marL="715963" lvl="0" algn="l" rtl="0" eaLnBrk="0" fontAlgn="base" hangingPunct="0">
              <a:lnSpc>
                <a:spcPct val="150000"/>
              </a:lnSpc>
              <a:spcBef>
                <a:spcPct val="0"/>
              </a:spcBef>
              <a:spcAft>
                <a:spcPct val="0"/>
              </a:spcAft>
              <a:buFontTx/>
              <a:buChar char="•"/>
            </a:pPr>
            <a:r>
              <a:rPr lang="en-US" sz="2400" b="1" dirty="0" err="1">
                <a:solidFill>
                  <a:prstClr val="black"/>
                </a:solidFill>
                <a:latin typeface="Times New Roman" pitchFamily="18" charset="0"/>
                <a:ea typeface="Calibri" pitchFamily="34" charset="0"/>
                <a:cs typeface="Times New Roman" pitchFamily="18" charset="0"/>
              </a:rPr>
              <a:t>Ischiatic</a:t>
            </a:r>
            <a:r>
              <a:rPr lang="en-US" sz="2400" b="1" dirty="0">
                <a:solidFill>
                  <a:prstClr val="black"/>
                </a:solidFill>
                <a:latin typeface="Times New Roman" pitchFamily="18" charset="0"/>
                <a:ea typeface="Calibri" pitchFamily="34" charset="0"/>
                <a:cs typeface="Times New Roman" pitchFamily="18" charset="0"/>
              </a:rPr>
              <a:t> </a:t>
            </a:r>
            <a:r>
              <a:rPr lang="en-US" sz="2400" b="1" dirty="0" err="1">
                <a:solidFill>
                  <a:prstClr val="black"/>
                </a:solidFill>
                <a:latin typeface="Times New Roman" pitchFamily="18" charset="0"/>
                <a:ea typeface="Calibri" pitchFamily="34" charset="0"/>
                <a:cs typeface="Times New Roman" pitchFamily="18" charset="0"/>
              </a:rPr>
              <a:t>L.n</a:t>
            </a:r>
            <a:endParaRPr lang="en-US" sz="1100" b="1" dirty="0">
              <a:solidFill>
                <a:prstClr val="black"/>
              </a:solidFill>
              <a:latin typeface="Arial" pitchFamily="34" charset="0"/>
              <a:cs typeface="Arial" pitchFamily="34" charset="0"/>
            </a:endParaRPr>
          </a:p>
          <a:p>
            <a:pPr marL="715963" lvl="0" algn="l" rtl="0" eaLnBrk="0" fontAlgn="base" hangingPunct="0">
              <a:lnSpc>
                <a:spcPct val="150000"/>
              </a:lnSpc>
              <a:spcBef>
                <a:spcPct val="0"/>
              </a:spcBef>
              <a:spcAft>
                <a:spcPct val="0"/>
              </a:spcAft>
              <a:buFontTx/>
              <a:buChar char="•"/>
            </a:pPr>
            <a:r>
              <a:rPr lang="en-US" sz="2400" b="1" dirty="0" err="1">
                <a:solidFill>
                  <a:prstClr val="black"/>
                </a:solidFill>
                <a:latin typeface="Times New Roman" pitchFamily="18" charset="0"/>
                <a:ea typeface="Calibri" pitchFamily="34" charset="0"/>
                <a:cs typeface="Times New Roman" pitchFamily="18" charset="0"/>
              </a:rPr>
              <a:t>Popliteal</a:t>
            </a:r>
            <a:r>
              <a:rPr lang="en-US" sz="2400" b="1" dirty="0">
                <a:solidFill>
                  <a:prstClr val="black"/>
                </a:solidFill>
                <a:latin typeface="Times New Roman" pitchFamily="18" charset="0"/>
                <a:ea typeface="Calibri" pitchFamily="34" charset="0"/>
                <a:cs typeface="Times New Roman" pitchFamily="18" charset="0"/>
              </a:rPr>
              <a:t> </a:t>
            </a:r>
            <a:r>
              <a:rPr lang="en-US" sz="2400" b="1" dirty="0" err="1">
                <a:solidFill>
                  <a:prstClr val="black"/>
                </a:solidFill>
                <a:latin typeface="Times New Roman" pitchFamily="18" charset="0"/>
                <a:ea typeface="Calibri" pitchFamily="34" charset="0"/>
                <a:cs typeface="Times New Roman" pitchFamily="18" charset="0"/>
              </a:rPr>
              <a:t>L.n</a:t>
            </a:r>
            <a:endParaRPr lang="en-US" sz="1100" b="1" dirty="0">
              <a:solidFill>
                <a:prstClr val="black"/>
              </a:solidFill>
              <a:latin typeface="Arial" pitchFamily="34" charset="0"/>
              <a:cs typeface="Arial" pitchFamily="34" charset="0"/>
            </a:endParaRPr>
          </a:p>
          <a:p>
            <a:pPr marL="715963" lvl="0" algn="l" rtl="0" eaLnBrk="0" fontAlgn="base" hangingPunct="0">
              <a:lnSpc>
                <a:spcPct val="150000"/>
              </a:lnSpc>
              <a:spcBef>
                <a:spcPct val="0"/>
              </a:spcBef>
              <a:spcAft>
                <a:spcPct val="0"/>
              </a:spcAft>
              <a:buFontTx/>
              <a:buChar char="•"/>
            </a:pPr>
            <a:r>
              <a:rPr lang="en-US" sz="2400" b="1" dirty="0">
                <a:solidFill>
                  <a:prstClr val="black"/>
                </a:solidFill>
                <a:latin typeface="Times New Roman" pitchFamily="18" charset="0"/>
                <a:ea typeface="Calibri" pitchFamily="34" charset="0"/>
                <a:cs typeface="Times New Roman" pitchFamily="18" charset="0"/>
              </a:rPr>
              <a:t>Mesenteric </a:t>
            </a:r>
            <a:r>
              <a:rPr lang="en-US" sz="2400" b="1" dirty="0" err="1">
                <a:solidFill>
                  <a:prstClr val="black"/>
                </a:solidFill>
                <a:latin typeface="Times New Roman" pitchFamily="18" charset="0"/>
                <a:ea typeface="Calibri" pitchFamily="34" charset="0"/>
                <a:cs typeface="Times New Roman" pitchFamily="18" charset="0"/>
              </a:rPr>
              <a:t>L.n</a:t>
            </a:r>
            <a:endParaRPr lang="en-US" sz="1100" b="1" dirty="0">
              <a:solidFill>
                <a:prstClr val="black"/>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66.gif"/>
          <p:cNvPicPr>
            <a:picLocks noChangeAspect="1"/>
          </p:cNvPicPr>
          <p:nvPr/>
        </p:nvPicPr>
        <p:blipFill>
          <a:blip r:embed="rId2"/>
          <a:stretch>
            <a:fillRect/>
          </a:stretch>
        </p:blipFill>
        <p:spPr>
          <a:xfrm>
            <a:off x="0" y="681037"/>
            <a:ext cx="8929717" cy="5962673"/>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images (1).jpg"/>
          <p:cNvPicPr>
            <a:picLocks noChangeAspect="1"/>
          </p:cNvPicPr>
          <p:nvPr/>
        </p:nvPicPr>
        <p:blipFill>
          <a:blip r:embed="rId2">
            <a:lum bright="-40000" contrast="40000"/>
          </a:blip>
          <a:stretch>
            <a:fillRect/>
          </a:stretch>
        </p:blipFill>
        <p:spPr>
          <a:xfrm>
            <a:off x="0" y="357166"/>
            <a:ext cx="9144000" cy="6500834"/>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785786" y="214290"/>
            <a:ext cx="8143932"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rtl="0" eaLnBrk="0" fontAlgn="base" hangingPunct="0">
              <a:lnSpc>
                <a:spcPct val="150000"/>
              </a:lnSpc>
              <a:spcBef>
                <a:spcPct val="0"/>
              </a:spcBef>
              <a:spcAft>
                <a:spcPct val="0"/>
              </a:spcAft>
              <a:buFontTx/>
              <a:buChar char="•"/>
            </a:pPr>
            <a:r>
              <a:rPr lang="en-US" sz="3200" b="1" dirty="0" smtClean="0">
                <a:latin typeface="Times New Roman" pitchFamily="18" charset="0"/>
                <a:ea typeface="Calibri" pitchFamily="34" charset="0"/>
                <a:cs typeface="Times New Roman" pitchFamily="18" charset="0"/>
              </a:rPr>
              <a:t>  </a:t>
            </a:r>
            <a:r>
              <a:rPr lang="en-US" sz="3200" b="1" u="sng" dirty="0" smtClean="0">
                <a:latin typeface="Times New Roman" pitchFamily="18" charset="0"/>
                <a:ea typeface="Calibri" pitchFamily="34" charset="0"/>
                <a:cs typeface="Times New Roman" pitchFamily="18" charset="0"/>
              </a:rPr>
              <a:t>Function of lymph node:</a:t>
            </a:r>
          </a:p>
          <a:p>
            <a:pPr algn="justLow" rtl="0" eaLnBrk="0" fontAlgn="base" hangingPunct="0">
              <a:lnSpc>
                <a:spcPct val="150000"/>
              </a:lnSpc>
              <a:spcBef>
                <a:spcPct val="0"/>
              </a:spcBef>
              <a:spcAft>
                <a:spcPct val="0"/>
              </a:spcAft>
              <a:buFontTx/>
              <a:buChar char="•"/>
            </a:pPr>
            <a:r>
              <a:rPr lang="en-US" sz="3200" dirty="0" smtClean="0">
                <a:latin typeface="Times New Roman" pitchFamily="18" charset="0"/>
                <a:ea typeface="Calibri" pitchFamily="34" charset="0"/>
                <a:cs typeface="Times New Roman" pitchFamily="18" charset="0"/>
              </a:rPr>
              <a:t> Production </a:t>
            </a:r>
            <a:r>
              <a:rPr lang="en-US" sz="3200" dirty="0">
                <a:latin typeface="Times New Roman" pitchFamily="18" charset="0"/>
                <a:ea typeface="Calibri" pitchFamily="34" charset="0"/>
                <a:cs typeface="Times New Roman" pitchFamily="18" charset="0"/>
              </a:rPr>
              <a:t>of lymphocytes</a:t>
            </a:r>
          </a:p>
          <a:p>
            <a:pPr algn="justLow" rtl="0" eaLnBrk="0" fontAlgn="base" hangingPunct="0">
              <a:lnSpc>
                <a:spcPct val="150000"/>
              </a:lnSpc>
              <a:spcBef>
                <a:spcPct val="0"/>
              </a:spcBef>
              <a:spcAft>
                <a:spcPct val="0"/>
              </a:spcAft>
              <a:buFontTx/>
              <a:buChar char="•"/>
            </a:pPr>
            <a:r>
              <a:rPr lang="en-US" sz="3200" dirty="0" smtClean="0">
                <a:latin typeface="Times New Roman" pitchFamily="18" charset="0"/>
                <a:ea typeface="Calibri" pitchFamily="34" charset="0"/>
                <a:cs typeface="Times New Roman" pitchFamily="18" charset="0"/>
              </a:rPr>
              <a:t> Arrest </a:t>
            </a:r>
            <a:r>
              <a:rPr lang="en-US" sz="3200" dirty="0">
                <a:latin typeface="Times New Roman" pitchFamily="18" charset="0"/>
                <a:ea typeface="Calibri" pitchFamily="34" charset="0"/>
                <a:cs typeface="Times New Roman" pitchFamily="18" charset="0"/>
              </a:rPr>
              <a:t>the foreign bodies that come to them </a:t>
            </a:r>
            <a:endParaRPr lang="en-US" sz="3200" dirty="0" smtClean="0">
              <a:latin typeface="Times New Roman" pitchFamily="18" charset="0"/>
              <a:ea typeface="Calibri" pitchFamily="34" charset="0"/>
              <a:cs typeface="Times New Roman" pitchFamily="18" charset="0"/>
            </a:endParaRPr>
          </a:p>
          <a:p>
            <a:pPr algn="justLow" rtl="0" eaLnBrk="0" fontAlgn="base" hangingPunct="0">
              <a:lnSpc>
                <a:spcPct val="150000"/>
              </a:lnSpc>
              <a:spcBef>
                <a:spcPct val="0"/>
              </a:spcBef>
              <a:spcAft>
                <a:spcPct val="0"/>
              </a:spcAft>
            </a:pPr>
            <a:r>
              <a:rPr lang="en-US" sz="3200" dirty="0">
                <a:latin typeface="Times New Roman" pitchFamily="18" charset="0"/>
                <a:ea typeface="Calibri" pitchFamily="34" charset="0"/>
                <a:cs typeface="Times New Roman" pitchFamily="18" charset="0"/>
              </a:rPr>
              <a:t> </a:t>
            </a:r>
            <a:r>
              <a:rPr lang="en-US" sz="3200" dirty="0" smtClean="0">
                <a:latin typeface="Times New Roman" pitchFamily="18" charset="0"/>
                <a:ea typeface="Calibri" pitchFamily="34" charset="0"/>
                <a:cs typeface="Times New Roman" pitchFamily="18" charset="0"/>
              </a:rPr>
              <a:t> through </a:t>
            </a:r>
            <a:r>
              <a:rPr lang="en-US" sz="3200" dirty="0">
                <a:latin typeface="Times New Roman" pitchFamily="18" charset="0"/>
                <a:ea typeface="Calibri" pitchFamily="34" charset="0"/>
                <a:cs typeface="Times New Roman" pitchFamily="18" charset="0"/>
              </a:rPr>
              <a:t>the afferent lymphatic vessels.</a:t>
            </a:r>
            <a:endParaRPr lang="en-US" sz="3200" dirty="0">
              <a:latin typeface="Times New Roman" pitchFamily="18" charset="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285720" y="285728"/>
          <a:ext cx="8643998" cy="3170174"/>
        </p:xfrm>
        <a:graphic>
          <a:graphicData uri="http://schemas.openxmlformats.org/drawingml/2006/table">
            <a:tbl>
              <a:tblPr/>
              <a:tblGrid>
                <a:gridCol w="726386"/>
                <a:gridCol w="7917612"/>
              </a:tblGrid>
              <a:tr h="0">
                <a:tc gridSpan="2">
                  <a:txBody>
                    <a:bodyPr/>
                    <a:lstStyle/>
                    <a:p>
                      <a:pPr marL="0" lvl="0" indent="-342900" algn="just" rtl="0" eaLnBrk="1" fontAlgn="t" latinLnBrk="0" hangingPunct="1">
                        <a:lnSpc>
                          <a:spcPct val="115000"/>
                        </a:lnSpc>
                        <a:spcBef>
                          <a:spcPts val="0"/>
                        </a:spcBef>
                        <a:spcAft>
                          <a:spcPts val="0"/>
                        </a:spcAft>
                        <a:buFont typeface="+mj-lt"/>
                        <a:buAutoNum type="arabicPeriod"/>
                      </a:pPr>
                      <a:r>
                        <a:rPr kumimoji="0" lang="en-US" sz="2400" b="1" kern="1200" dirty="0">
                          <a:solidFill>
                            <a:schemeClr val="tx1"/>
                          </a:solidFill>
                          <a:latin typeface="Times New Roman"/>
                          <a:ea typeface="Calibri"/>
                          <a:cs typeface="Arial"/>
                        </a:rPr>
                        <a:t>Lumbar </a:t>
                      </a:r>
                      <a:r>
                        <a:rPr kumimoji="0" lang="en-US" sz="2400" b="1" kern="1200" dirty="0" err="1">
                          <a:solidFill>
                            <a:schemeClr val="tx1"/>
                          </a:solidFill>
                          <a:latin typeface="Times New Roman"/>
                          <a:ea typeface="Calibri"/>
                          <a:cs typeface="Arial"/>
                        </a:rPr>
                        <a:t>L.n</a:t>
                      </a:r>
                      <a:endParaRPr kumimoji="0" lang="en-US" sz="2400" b="1" kern="1200" dirty="0">
                        <a:solidFill>
                          <a:schemeClr val="tx1"/>
                        </a:solidFill>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r h="0">
                <a:tc>
                  <a:txBody>
                    <a:bodyPr/>
                    <a:lstStyle/>
                    <a:p>
                      <a:pPr marL="182563" indent="0" algn="just" rtl="0" eaLnBrk="1" fontAlgn="t" latinLnBrk="0" hangingPunct="1">
                        <a:lnSpc>
                          <a:spcPct val="115000"/>
                        </a:lnSpc>
                        <a:spcBef>
                          <a:spcPts val="0"/>
                        </a:spcBef>
                        <a:spcAft>
                          <a:spcPts val="0"/>
                        </a:spcAft>
                      </a:pPr>
                      <a:r>
                        <a:rPr kumimoji="0" lang="en-US" sz="2400" kern="1200" dirty="0" smtClean="0">
                          <a:solidFill>
                            <a:schemeClr val="tx1"/>
                          </a:solidFill>
                          <a:latin typeface="Times New Roman"/>
                          <a:ea typeface="Calibri"/>
                          <a:cs typeface="Arial"/>
                        </a:rPr>
                        <a:t> </a:t>
                      </a:r>
                      <a:r>
                        <a:rPr kumimoji="0" lang="en-US" sz="2800" b="1" kern="1200" dirty="0" smtClean="0">
                          <a:solidFill>
                            <a:srgbClr val="FF0000"/>
                          </a:solidFill>
                          <a:latin typeface="Times New Roman"/>
                          <a:ea typeface="Calibri"/>
                          <a:cs typeface="Arial"/>
                        </a:rPr>
                        <a:t>P</a:t>
                      </a:r>
                      <a:endParaRPr kumimoji="0" lang="en-US" sz="2800" b="1" kern="1200" dirty="0">
                        <a:solidFill>
                          <a:srgbClr val="FF0000"/>
                        </a:solidFill>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Situated along  the abdominal aorta in the fat covering the lumbar muscles. Some of these nodes are superficial, others are embedded in the loin suet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231775" indent="-49213" algn="just" rtl="0" eaLnBrk="1" fontAlgn="t" latinLnBrk="0" hangingPunct="1">
                        <a:lnSpc>
                          <a:spcPct val="150000"/>
                        </a:lnSpc>
                        <a:spcBef>
                          <a:spcPts val="0"/>
                        </a:spcBef>
                        <a:spcAft>
                          <a:spcPts val="0"/>
                        </a:spcAft>
                      </a:pPr>
                      <a:r>
                        <a:rPr lang="en-US" sz="2800" b="1" i="0" u="none" strike="noStrike" kern="1200" dirty="0">
                          <a:solidFill>
                            <a:srgbClr val="FF0000"/>
                          </a:solidFill>
                          <a:latin typeface="Times New Roman"/>
                          <a:ea typeface="Calibri"/>
                          <a:cs typeface="Arial"/>
                        </a:rPr>
                        <a:t>D</a:t>
                      </a:r>
                      <a:endParaRPr lang="en-US" sz="2400" b="0" i="0" u="none" strike="noStrike" kern="1200" dirty="0">
                        <a:solidFill>
                          <a:srgbClr val="FF0000"/>
                        </a:solidFill>
                        <a:latin typeface="Calibri"/>
                        <a:ea typeface="Calibri"/>
                        <a:cs typeface="Arial"/>
                      </a:endParaRPr>
                    </a:p>
                  </a:txBody>
                  <a:tcPr marL="29041" marR="29041"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Lumbar region and peritoneum, efferent vessels from the external &amp; internal iliac, sacral &amp; popliteal L.n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185738" indent="0" algn="just" rtl="0" eaLnBrk="1" fontAlgn="t" latinLnBrk="0" hangingPunct="1">
                        <a:lnSpc>
                          <a:spcPct val="150000"/>
                        </a:lnSpc>
                        <a:spcBef>
                          <a:spcPts val="0"/>
                        </a:spcBef>
                        <a:spcAft>
                          <a:spcPts val="0"/>
                        </a:spcAft>
                      </a:pPr>
                      <a:r>
                        <a:rPr lang="en-US" sz="2800" b="1" i="0" u="none" strike="noStrike" kern="1200" dirty="0">
                          <a:solidFill>
                            <a:srgbClr val="FF0000"/>
                          </a:solidFill>
                          <a:latin typeface="Times New Roman"/>
                          <a:ea typeface="Calibri"/>
                          <a:cs typeface="Arial"/>
                        </a:rPr>
                        <a:t>E</a:t>
                      </a:r>
                      <a:endParaRPr lang="en-US" sz="2400" b="0" i="0" u="none" strike="noStrike" kern="1200" dirty="0">
                        <a:solidFill>
                          <a:srgbClr val="FF0000"/>
                        </a:solidFill>
                        <a:latin typeface="Calibri"/>
                        <a:ea typeface="Calibri"/>
                        <a:cs typeface="Arial"/>
                      </a:endParaRPr>
                    </a:p>
                  </a:txBody>
                  <a:tcPr marL="29041" marR="29041"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err="1">
                          <a:solidFill>
                            <a:schemeClr val="tx1"/>
                          </a:solidFill>
                          <a:latin typeface="Times New Roman"/>
                          <a:ea typeface="Calibri"/>
                          <a:cs typeface="Arial"/>
                        </a:rPr>
                        <a:t>Receptaculum</a:t>
                      </a:r>
                      <a:r>
                        <a:rPr kumimoji="0" lang="en-US" sz="2400" kern="1200" dirty="0">
                          <a:solidFill>
                            <a:schemeClr val="tx1"/>
                          </a:solidFill>
                          <a:latin typeface="Times New Roman"/>
                          <a:ea typeface="Calibri"/>
                          <a:cs typeface="Arial"/>
                        </a:rPr>
                        <a:t> </a:t>
                      </a:r>
                      <a:r>
                        <a:rPr kumimoji="0" lang="en-US" sz="2400" kern="1200" dirty="0" err="1">
                          <a:solidFill>
                            <a:schemeClr val="tx1"/>
                          </a:solidFill>
                          <a:latin typeface="Times New Roman"/>
                          <a:ea typeface="Calibri"/>
                          <a:cs typeface="Arial"/>
                        </a:rPr>
                        <a:t>chyli</a:t>
                      </a:r>
                      <a:endParaRPr kumimoji="0" lang="en-US" sz="2400" kern="1200" dirty="0">
                        <a:solidFill>
                          <a:schemeClr val="tx1"/>
                        </a:solidFill>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214282" y="3644900"/>
          <a:ext cx="8929718" cy="2792476"/>
        </p:xfrm>
        <a:graphic>
          <a:graphicData uri="http://schemas.openxmlformats.org/drawingml/2006/table">
            <a:tbl>
              <a:tblPr/>
              <a:tblGrid>
                <a:gridCol w="714380"/>
                <a:gridCol w="8215338"/>
              </a:tblGrid>
              <a:tr h="0">
                <a:tc gridSpan="2">
                  <a:txBody>
                    <a:bodyPr/>
                    <a:lstStyle/>
                    <a:p>
                      <a:pPr marL="0" lvl="0" indent="-342900" algn="just" rtl="0" eaLnBrk="1" fontAlgn="t" latinLnBrk="0" hangingPunct="1">
                        <a:lnSpc>
                          <a:spcPct val="115000"/>
                        </a:lnSpc>
                        <a:spcBef>
                          <a:spcPts val="0"/>
                        </a:spcBef>
                        <a:spcAft>
                          <a:spcPts val="0"/>
                        </a:spcAft>
                        <a:buFont typeface="+mj-lt"/>
                        <a:buNone/>
                      </a:pPr>
                      <a:r>
                        <a:rPr kumimoji="0" lang="en-US" sz="2400" b="1" kern="1200" dirty="0" smtClean="0">
                          <a:solidFill>
                            <a:schemeClr val="tx1"/>
                          </a:solidFill>
                          <a:latin typeface="Times New Roman"/>
                          <a:ea typeface="Calibri"/>
                          <a:cs typeface="Arial"/>
                        </a:rPr>
                        <a:t>3. Renal </a:t>
                      </a:r>
                      <a:r>
                        <a:rPr kumimoji="0" lang="en-US" sz="2400" b="1" kern="1200" dirty="0" err="1">
                          <a:solidFill>
                            <a:schemeClr val="tx1"/>
                          </a:solidFill>
                          <a:latin typeface="Times New Roman"/>
                          <a:ea typeface="Calibri"/>
                          <a:cs typeface="Arial"/>
                        </a:rPr>
                        <a:t>L.n</a:t>
                      </a:r>
                      <a:endParaRPr kumimoji="0" lang="en-US" sz="2400" b="1" kern="1200" dirty="0">
                        <a:solidFill>
                          <a:schemeClr val="tx1"/>
                        </a:solidFill>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r h="0">
                <a:tc>
                  <a:txBody>
                    <a:bodyPr/>
                    <a:lstStyle/>
                    <a:p>
                      <a:pPr marL="0" marR="0" indent="0" algn="just" defTabSz="914400" rtl="0" eaLnBrk="1" fontAlgn="t" latinLnBrk="0" hangingPunct="1">
                        <a:lnSpc>
                          <a:spcPct val="115000"/>
                        </a:lnSpc>
                        <a:spcBef>
                          <a:spcPts val="0"/>
                        </a:spcBef>
                        <a:spcAft>
                          <a:spcPts val="0"/>
                        </a:spcAft>
                        <a:buClrTx/>
                        <a:buSzTx/>
                        <a:buFontTx/>
                        <a:buNone/>
                        <a:tabLst/>
                        <a:defRPr/>
                      </a:pPr>
                      <a:r>
                        <a:rPr kumimoji="0" lang="en-US" sz="2400" b="1" kern="1200" dirty="0" smtClean="0">
                          <a:solidFill>
                            <a:srgbClr val="FF0000"/>
                          </a:solidFill>
                          <a:latin typeface="Times New Roman"/>
                          <a:ea typeface="Calibri"/>
                          <a:cs typeface="Arial"/>
                        </a:rPr>
                        <a:t>P</a:t>
                      </a:r>
                    </a:p>
                    <a:p>
                      <a:pPr marL="0" algn="just" rtl="0" eaLnBrk="1" fontAlgn="t" latinLnBrk="0" hangingPunct="1">
                        <a:lnSpc>
                          <a:spcPct val="115000"/>
                        </a:lnSpc>
                        <a:spcBef>
                          <a:spcPts val="0"/>
                        </a:spcBef>
                        <a:spcAft>
                          <a:spcPts val="0"/>
                        </a:spcAft>
                      </a:pPr>
                      <a:endParaRPr kumimoji="0" lang="en-US" sz="2400" kern="1200" dirty="0" err="1">
                        <a:solidFill>
                          <a:schemeClr val="tx1"/>
                        </a:solidFill>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err="1">
                          <a:solidFill>
                            <a:schemeClr val="tx1"/>
                          </a:solidFill>
                          <a:latin typeface="Times New Roman"/>
                          <a:ea typeface="Calibri"/>
                          <a:cs typeface="Arial"/>
                        </a:rPr>
                        <a:t>Situated in  the fat at the entrance of the kidney, they can be exposed by making an incision lengthwise through the blood vessels &amp; continuing the incision 2.5 cm deep into the lumbar fat.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231775" indent="-49213" algn="just" rtl="0" eaLnBrk="1" fontAlgn="t" latinLnBrk="0" hangingPunct="1">
                        <a:lnSpc>
                          <a:spcPct val="150000"/>
                        </a:lnSpc>
                        <a:spcBef>
                          <a:spcPts val="0"/>
                        </a:spcBef>
                        <a:spcAft>
                          <a:spcPts val="0"/>
                        </a:spcAft>
                      </a:pPr>
                      <a:r>
                        <a:rPr lang="en-US" sz="2400" b="1" i="0" u="none" strike="noStrike" kern="1200" dirty="0">
                          <a:solidFill>
                            <a:srgbClr val="FF0000"/>
                          </a:solidFill>
                          <a:latin typeface="Times New Roman"/>
                          <a:ea typeface="Calibri"/>
                          <a:cs typeface="Arial"/>
                        </a:rPr>
                        <a:t>D</a:t>
                      </a:r>
                      <a:endParaRPr lang="en-US" sz="2000" b="0" i="0" u="none" strike="noStrike" kern="1200" dirty="0">
                        <a:solidFill>
                          <a:srgbClr val="FF0000"/>
                        </a:solidFill>
                        <a:latin typeface="Calibri"/>
                        <a:ea typeface="Calibri"/>
                        <a:cs typeface="Arial"/>
                      </a:endParaRPr>
                    </a:p>
                  </a:txBody>
                  <a:tcPr marL="29041" marR="29041"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Kidney &amp; adrenal gland.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3776">
                <a:tc>
                  <a:txBody>
                    <a:bodyPr/>
                    <a:lstStyle/>
                    <a:p>
                      <a:pPr marL="185738" indent="0" algn="just" rtl="0" eaLnBrk="1" fontAlgn="t" latinLnBrk="0" hangingPunct="1">
                        <a:lnSpc>
                          <a:spcPct val="150000"/>
                        </a:lnSpc>
                        <a:spcBef>
                          <a:spcPts val="0"/>
                        </a:spcBef>
                        <a:spcAft>
                          <a:spcPts val="0"/>
                        </a:spcAft>
                      </a:pPr>
                      <a:r>
                        <a:rPr lang="en-US" sz="2400" b="1" i="0" u="none" strike="noStrike" kern="1200" dirty="0">
                          <a:solidFill>
                            <a:srgbClr val="FF0000"/>
                          </a:solidFill>
                          <a:latin typeface="Times New Roman"/>
                          <a:ea typeface="Calibri"/>
                          <a:cs typeface="Arial"/>
                        </a:rPr>
                        <a:t>E</a:t>
                      </a:r>
                      <a:endParaRPr lang="en-US" sz="2000" b="0" i="0" u="none" strike="noStrike" kern="1200" dirty="0">
                        <a:solidFill>
                          <a:srgbClr val="FF0000"/>
                        </a:solidFill>
                        <a:latin typeface="Calibri"/>
                        <a:ea typeface="Calibri"/>
                        <a:cs typeface="Arial"/>
                      </a:endParaRPr>
                    </a:p>
                  </a:txBody>
                  <a:tcPr marL="29041" marR="29041"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err="1">
                          <a:solidFill>
                            <a:schemeClr val="tx1"/>
                          </a:solidFill>
                          <a:latin typeface="Times New Roman"/>
                          <a:ea typeface="Calibri"/>
                          <a:cs typeface="Arial"/>
                        </a:rPr>
                        <a:t>Receptaculum</a:t>
                      </a:r>
                      <a:r>
                        <a:rPr kumimoji="0" lang="en-US" sz="2400" kern="1200" dirty="0">
                          <a:solidFill>
                            <a:schemeClr val="tx1"/>
                          </a:solidFill>
                          <a:latin typeface="Times New Roman"/>
                          <a:ea typeface="Calibri"/>
                          <a:cs typeface="Arial"/>
                        </a:rPr>
                        <a:t> </a:t>
                      </a:r>
                      <a:r>
                        <a:rPr kumimoji="0" lang="en-US" sz="2400" kern="1200" dirty="0" err="1">
                          <a:solidFill>
                            <a:schemeClr val="tx1"/>
                          </a:solidFill>
                          <a:latin typeface="Times New Roman"/>
                          <a:ea typeface="Calibri"/>
                          <a:cs typeface="Arial"/>
                        </a:rPr>
                        <a:t>chyli</a:t>
                      </a:r>
                      <a:endParaRPr kumimoji="0" lang="en-US" sz="2400" kern="1200" dirty="0">
                        <a:solidFill>
                          <a:schemeClr val="tx1"/>
                        </a:solidFill>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3" name="جدول 2"/>
          <p:cNvGraphicFramePr>
            <a:graphicFrameLocks noGrp="1"/>
          </p:cNvGraphicFramePr>
          <p:nvPr/>
        </p:nvGraphicFramePr>
        <p:xfrm>
          <a:off x="428596" y="214290"/>
          <a:ext cx="8715404" cy="3213100"/>
        </p:xfrm>
        <a:graphic>
          <a:graphicData uri="http://schemas.openxmlformats.org/drawingml/2006/table">
            <a:tbl>
              <a:tblPr/>
              <a:tblGrid>
                <a:gridCol w="571504"/>
                <a:gridCol w="8143900"/>
              </a:tblGrid>
              <a:tr h="0">
                <a:tc gridSpan="2">
                  <a:txBody>
                    <a:bodyPr/>
                    <a:lstStyle/>
                    <a:p>
                      <a:pPr marL="0" lvl="0" indent="-342900" algn="just" rtl="0" eaLnBrk="1" fontAlgn="t" latinLnBrk="0" hangingPunct="1">
                        <a:lnSpc>
                          <a:spcPct val="115000"/>
                        </a:lnSpc>
                        <a:spcBef>
                          <a:spcPts val="0"/>
                        </a:spcBef>
                        <a:spcAft>
                          <a:spcPts val="0"/>
                        </a:spcAft>
                        <a:buFont typeface="+mj-lt"/>
                        <a:buNone/>
                      </a:pPr>
                      <a:r>
                        <a:rPr kumimoji="0" lang="en-US" sz="2400" b="1" kern="1200" dirty="0" smtClean="0">
                          <a:solidFill>
                            <a:schemeClr val="tx1"/>
                          </a:solidFill>
                          <a:latin typeface="Times New Roman"/>
                          <a:ea typeface="Calibri"/>
                          <a:cs typeface="Arial"/>
                        </a:rPr>
                        <a:t>2. Hepatic </a:t>
                      </a:r>
                      <a:r>
                        <a:rPr kumimoji="0" lang="en-US" sz="2400" b="1" kern="1200" dirty="0">
                          <a:solidFill>
                            <a:schemeClr val="tx1"/>
                          </a:solidFill>
                          <a:latin typeface="Times New Roman"/>
                          <a:ea typeface="Calibri"/>
                          <a:cs typeface="Arial"/>
                        </a:rPr>
                        <a:t>or portal </a:t>
                      </a:r>
                      <a:r>
                        <a:rPr kumimoji="0" lang="en-US" sz="2400" b="1" kern="1200" dirty="0" err="1">
                          <a:solidFill>
                            <a:schemeClr val="tx1"/>
                          </a:solidFill>
                          <a:latin typeface="Times New Roman"/>
                          <a:ea typeface="Calibri"/>
                          <a:cs typeface="Arial"/>
                        </a:rPr>
                        <a:t>L.n</a:t>
                      </a:r>
                      <a:endParaRPr kumimoji="0" lang="en-US" sz="2400" b="1" kern="1200" dirty="0">
                        <a:solidFill>
                          <a:schemeClr val="tx1"/>
                        </a:solidFill>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r h="0">
                <a:tc>
                  <a:txBody>
                    <a:bodyPr/>
                    <a:lstStyle/>
                    <a:p>
                      <a:pPr marL="0" algn="just" rtl="0" eaLnBrk="1" fontAlgn="t" latinLnBrk="0" hangingPunct="1">
                        <a:lnSpc>
                          <a:spcPct val="115000"/>
                        </a:lnSpc>
                        <a:spcBef>
                          <a:spcPts val="0"/>
                        </a:spcBef>
                        <a:spcAft>
                          <a:spcPts val="0"/>
                        </a:spcAft>
                      </a:pPr>
                      <a:r>
                        <a:rPr kumimoji="0" lang="en-US" sz="2400" b="1" kern="1200" dirty="0" smtClean="0">
                          <a:solidFill>
                            <a:srgbClr val="FF0000"/>
                          </a:solidFill>
                          <a:latin typeface="Times New Roman"/>
                          <a:ea typeface="Calibri"/>
                          <a:cs typeface="Arial"/>
                        </a:rPr>
                        <a:t>P</a:t>
                      </a:r>
                      <a:endParaRPr kumimoji="0" lang="en-US" sz="2400" b="1" kern="1200" dirty="0">
                        <a:solidFill>
                          <a:srgbClr val="FF0000"/>
                        </a:solidFill>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smtClean="0">
                          <a:solidFill>
                            <a:schemeClr val="tx1"/>
                          </a:solidFill>
                          <a:latin typeface="Times New Roman"/>
                          <a:ea typeface="Calibri"/>
                          <a:cs typeface="Arial"/>
                        </a:rPr>
                        <a:t>a </a:t>
                      </a:r>
                      <a:r>
                        <a:rPr kumimoji="0" lang="en-US" sz="2400" kern="1200" dirty="0">
                          <a:solidFill>
                            <a:schemeClr val="tx1"/>
                          </a:solidFill>
                          <a:latin typeface="Times New Roman"/>
                          <a:ea typeface="Calibri"/>
                          <a:cs typeface="Arial"/>
                        </a:rPr>
                        <a:t>group around the hepatic vein, </a:t>
                      </a:r>
                      <a:r>
                        <a:rPr kumimoji="0" lang="en-US" sz="2400" kern="1200" dirty="0" err="1">
                          <a:solidFill>
                            <a:schemeClr val="tx1"/>
                          </a:solidFill>
                          <a:latin typeface="Times New Roman"/>
                          <a:ea typeface="Calibri"/>
                          <a:cs typeface="Arial"/>
                        </a:rPr>
                        <a:t>heopatic</a:t>
                      </a:r>
                      <a:r>
                        <a:rPr kumimoji="0" lang="en-US" sz="2400" kern="1200" dirty="0">
                          <a:solidFill>
                            <a:schemeClr val="tx1"/>
                          </a:solidFill>
                          <a:latin typeface="Times New Roman"/>
                          <a:ea typeface="Calibri"/>
                          <a:cs typeface="Arial"/>
                        </a:rPr>
                        <a:t> artery and bile duct, &amp; are covered by the </a:t>
                      </a:r>
                      <a:r>
                        <a:rPr kumimoji="0" lang="en-US" sz="2400" kern="1200" dirty="0" err="1">
                          <a:solidFill>
                            <a:schemeClr val="tx1"/>
                          </a:solidFill>
                          <a:latin typeface="Times New Roman"/>
                          <a:ea typeface="Calibri"/>
                          <a:cs typeface="Arial"/>
                        </a:rPr>
                        <a:t>pancreatas</a:t>
                      </a:r>
                      <a:r>
                        <a:rPr kumimoji="0" lang="en-US" sz="2400" kern="1200" dirty="0" smtClean="0">
                          <a:solidFill>
                            <a:schemeClr val="tx1"/>
                          </a:solidFill>
                          <a:latin typeface="Times New Roman"/>
                          <a:ea typeface="Calibri"/>
                          <a:cs typeface="Arial"/>
                        </a:rPr>
                        <a:t>.  </a:t>
                      </a:r>
                      <a:r>
                        <a:rPr kumimoji="0" lang="en-US" sz="2400" kern="1200" dirty="0" err="1">
                          <a:solidFill>
                            <a:schemeClr val="tx1"/>
                          </a:solidFill>
                          <a:latin typeface="Times New Roman"/>
                          <a:ea typeface="Calibri"/>
                          <a:cs typeface="Arial"/>
                        </a:rPr>
                        <a:t>Another group , which includes the edge of the pancreas &amp; the caudate lobe of the liver.</a:t>
                      </a:r>
                    </a:p>
                    <a:p>
                      <a:pPr marL="0" algn="just" rtl="0" eaLnBrk="1" fontAlgn="t" latinLnBrk="0" hangingPunct="1">
                        <a:lnSpc>
                          <a:spcPct val="115000"/>
                        </a:lnSpc>
                        <a:spcBef>
                          <a:spcPts val="0"/>
                        </a:spcBef>
                        <a:spcAft>
                          <a:spcPts val="0"/>
                        </a:spcAft>
                      </a:pPr>
                      <a:r>
                        <a:rPr kumimoji="0" lang="en-US" sz="2400" kern="1200" dirty="0" err="1">
                          <a:solidFill>
                            <a:schemeClr val="tx1"/>
                          </a:solidFill>
                          <a:latin typeface="Times New Roman"/>
                          <a:ea typeface="Calibri"/>
                          <a:cs typeface="Arial"/>
                        </a:rPr>
                        <a:t> They are 10-15 in number.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231775" indent="-49213" algn="just" rtl="0" eaLnBrk="1" fontAlgn="t" latinLnBrk="0" hangingPunct="1">
                        <a:lnSpc>
                          <a:spcPct val="150000"/>
                        </a:lnSpc>
                        <a:spcBef>
                          <a:spcPts val="0"/>
                        </a:spcBef>
                        <a:spcAft>
                          <a:spcPts val="0"/>
                        </a:spcAft>
                      </a:pPr>
                      <a:r>
                        <a:rPr lang="en-US" sz="2400" b="1" i="0" u="none" strike="noStrike" kern="1200" dirty="0">
                          <a:solidFill>
                            <a:srgbClr val="FF0000"/>
                          </a:solidFill>
                          <a:latin typeface="Times New Roman"/>
                          <a:ea typeface="Calibri"/>
                          <a:cs typeface="Arial"/>
                        </a:rPr>
                        <a:t>D</a:t>
                      </a:r>
                      <a:endParaRPr lang="en-US" sz="2000" b="0" i="0" u="none" strike="noStrike" kern="1200" dirty="0">
                        <a:solidFill>
                          <a:srgbClr val="FF0000"/>
                        </a:solidFill>
                        <a:latin typeface="Calibri"/>
                        <a:ea typeface="Calibri"/>
                        <a:cs typeface="Arial"/>
                      </a:endParaRPr>
                    </a:p>
                  </a:txBody>
                  <a:tcPr marL="29041" marR="29041"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err="1">
                          <a:solidFill>
                            <a:schemeClr val="tx1"/>
                          </a:solidFill>
                          <a:latin typeface="Times New Roman"/>
                          <a:ea typeface="Calibri"/>
                          <a:cs typeface="Arial"/>
                        </a:rPr>
                        <a:t>Liver, pancreas, duodenum.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8590">
                <a:tc>
                  <a:txBody>
                    <a:bodyPr/>
                    <a:lstStyle/>
                    <a:p>
                      <a:pPr marL="185738" indent="0" algn="just" rtl="0" eaLnBrk="1" fontAlgn="t" latinLnBrk="0" hangingPunct="1">
                        <a:lnSpc>
                          <a:spcPct val="150000"/>
                        </a:lnSpc>
                        <a:spcBef>
                          <a:spcPts val="0"/>
                        </a:spcBef>
                        <a:spcAft>
                          <a:spcPts val="0"/>
                        </a:spcAft>
                      </a:pPr>
                      <a:r>
                        <a:rPr lang="en-US" sz="2400" b="1" i="0" u="none" strike="noStrike" kern="1200" dirty="0">
                          <a:solidFill>
                            <a:srgbClr val="FF0000"/>
                          </a:solidFill>
                          <a:latin typeface="Times New Roman"/>
                          <a:ea typeface="Calibri"/>
                          <a:cs typeface="Arial"/>
                        </a:rPr>
                        <a:t>E</a:t>
                      </a:r>
                      <a:endParaRPr lang="en-US" sz="2000" b="0" i="0" u="none" strike="noStrike" kern="1200" dirty="0">
                        <a:solidFill>
                          <a:srgbClr val="FF0000"/>
                        </a:solidFill>
                        <a:latin typeface="Calibri"/>
                        <a:ea typeface="Calibri"/>
                        <a:cs typeface="Arial"/>
                      </a:endParaRPr>
                    </a:p>
                  </a:txBody>
                  <a:tcPr marL="29041" marR="29041"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err="1">
                          <a:solidFill>
                            <a:schemeClr val="tx1"/>
                          </a:solidFill>
                          <a:latin typeface="Times New Roman"/>
                          <a:ea typeface="Calibri"/>
                          <a:cs typeface="Arial"/>
                        </a:rPr>
                        <a:t>Receptaculum</a:t>
                      </a:r>
                      <a:r>
                        <a:rPr kumimoji="0" lang="en-US" sz="2400" kern="1200" dirty="0">
                          <a:solidFill>
                            <a:schemeClr val="tx1"/>
                          </a:solidFill>
                          <a:latin typeface="Times New Roman"/>
                          <a:ea typeface="Calibri"/>
                          <a:cs typeface="Arial"/>
                        </a:rPr>
                        <a:t> </a:t>
                      </a:r>
                      <a:r>
                        <a:rPr kumimoji="0" lang="en-US" sz="2400" kern="1200" dirty="0" err="1">
                          <a:solidFill>
                            <a:schemeClr val="tx1"/>
                          </a:solidFill>
                          <a:latin typeface="Times New Roman"/>
                          <a:ea typeface="Calibri"/>
                          <a:cs typeface="Arial"/>
                        </a:rPr>
                        <a:t>chyli</a:t>
                      </a:r>
                      <a:endParaRPr kumimoji="0" lang="en-US" sz="2400" kern="1200" dirty="0">
                        <a:solidFill>
                          <a:schemeClr val="tx1"/>
                        </a:solidFill>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357158" y="357166"/>
          <a:ext cx="8501122" cy="4340606"/>
        </p:xfrm>
        <a:graphic>
          <a:graphicData uri="http://schemas.openxmlformats.org/drawingml/2006/table">
            <a:tbl>
              <a:tblPr/>
              <a:tblGrid>
                <a:gridCol w="714380"/>
                <a:gridCol w="7786742"/>
              </a:tblGrid>
              <a:tr h="0">
                <a:tc gridSpan="2">
                  <a:txBody>
                    <a:bodyPr/>
                    <a:lstStyle/>
                    <a:p>
                      <a:pPr marL="0" lvl="0" indent="-342900" algn="just" rtl="0" eaLnBrk="1" fontAlgn="t" latinLnBrk="0" hangingPunct="1">
                        <a:lnSpc>
                          <a:spcPct val="115000"/>
                        </a:lnSpc>
                        <a:spcBef>
                          <a:spcPts val="0"/>
                        </a:spcBef>
                        <a:spcAft>
                          <a:spcPts val="0"/>
                        </a:spcAft>
                        <a:buFont typeface="+mj-lt"/>
                        <a:buNone/>
                      </a:pPr>
                      <a:r>
                        <a:rPr kumimoji="0" lang="en-US" sz="2400" b="1" kern="1200" dirty="0" smtClean="0">
                          <a:solidFill>
                            <a:schemeClr val="tx1"/>
                          </a:solidFill>
                          <a:latin typeface="Times New Roman"/>
                          <a:ea typeface="Calibri"/>
                          <a:cs typeface="Arial"/>
                        </a:rPr>
                        <a:t>4. Iliac </a:t>
                      </a:r>
                      <a:r>
                        <a:rPr kumimoji="0" lang="en-US" sz="2400" b="1" kern="1200" dirty="0" err="1">
                          <a:solidFill>
                            <a:schemeClr val="tx1"/>
                          </a:solidFill>
                          <a:latin typeface="Times New Roman"/>
                          <a:ea typeface="Calibri"/>
                          <a:cs typeface="Arial"/>
                        </a:rPr>
                        <a:t>L.n</a:t>
                      </a:r>
                      <a:endParaRPr kumimoji="0" lang="en-US" sz="2400" b="1" kern="1200" dirty="0">
                        <a:solidFill>
                          <a:schemeClr val="tx1"/>
                        </a:solidFill>
                        <a:latin typeface="Times New Roman"/>
                        <a:ea typeface="Calibri"/>
                        <a:cs typeface="Arial"/>
                      </a:endParaRPr>
                    </a:p>
                    <a:p>
                      <a:pPr marL="0" lvl="0" indent="-342900" algn="just" rtl="0" eaLnBrk="1" fontAlgn="t" latinLnBrk="0" hangingPunct="1">
                        <a:lnSpc>
                          <a:spcPct val="115000"/>
                        </a:lnSpc>
                        <a:spcBef>
                          <a:spcPts val="0"/>
                        </a:spcBef>
                        <a:spcAft>
                          <a:spcPts val="0"/>
                        </a:spcAft>
                        <a:buFont typeface="+mj-lt"/>
                        <a:buAutoNum type="alphaLcPeriod"/>
                      </a:pPr>
                      <a:r>
                        <a:rPr kumimoji="0" lang="en-US" sz="2400" b="1" kern="1200" dirty="0">
                          <a:solidFill>
                            <a:schemeClr val="tx1"/>
                          </a:solidFill>
                          <a:latin typeface="Times New Roman"/>
                          <a:ea typeface="Calibri"/>
                          <a:cs typeface="Arial"/>
                        </a:rPr>
                        <a:t>Internal iliac </a:t>
                      </a:r>
                      <a:r>
                        <a:rPr kumimoji="0" lang="en-US" sz="2400" b="1" kern="1200" dirty="0" err="1">
                          <a:solidFill>
                            <a:schemeClr val="tx1"/>
                          </a:solidFill>
                          <a:latin typeface="Times New Roman"/>
                          <a:ea typeface="Calibri"/>
                          <a:cs typeface="Arial"/>
                        </a:rPr>
                        <a:t>L.n</a:t>
                      </a:r>
                      <a:r>
                        <a:rPr kumimoji="0" lang="en-US" sz="2400" b="1" kern="1200" dirty="0">
                          <a:solidFill>
                            <a:schemeClr val="tx1"/>
                          </a:solidFill>
                          <a:latin typeface="Times New Roman"/>
                          <a:ea typeface="Calibri"/>
                          <a:cs typeface="Arial"/>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r h="0">
                <a:tc>
                  <a:txBody>
                    <a:bodyPr/>
                    <a:lstStyle/>
                    <a:p>
                      <a:pPr marL="0" algn="just" rtl="0" eaLnBrk="1" fontAlgn="t" latinLnBrk="0" hangingPunct="1">
                        <a:lnSpc>
                          <a:spcPct val="115000"/>
                        </a:lnSpc>
                        <a:spcBef>
                          <a:spcPts val="0"/>
                        </a:spcBef>
                        <a:spcAft>
                          <a:spcPts val="0"/>
                        </a:spcAft>
                      </a:pPr>
                      <a:r>
                        <a:rPr lang="en-US" sz="2400" b="1" i="0" u="none" strike="noStrike" kern="1200" dirty="0" smtClean="0">
                          <a:solidFill>
                            <a:srgbClr val="FF0000"/>
                          </a:solidFill>
                          <a:latin typeface="Times New Roman"/>
                          <a:ea typeface="Calibri"/>
                          <a:cs typeface="Arial"/>
                        </a:rPr>
                        <a:t>  P</a:t>
                      </a:r>
                      <a:endParaRPr lang="en-US" sz="2400" b="1" i="0" u="none" strike="noStrike" kern="1200" dirty="0">
                        <a:solidFill>
                          <a:srgbClr val="FF0000"/>
                        </a:solidFill>
                        <a:latin typeface="Times New Roman"/>
                        <a:ea typeface="Calibri"/>
                        <a:cs typeface="Arial"/>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err="1">
                          <a:solidFill>
                            <a:schemeClr val="tx1"/>
                          </a:solidFill>
                          <a:latin typeface="Times New Roman"/>
                          <a:ea typeface="Calibri"/>
                          <a:cs typeface="Arial"/>
                        </a:rPr>
                        <a:t>A group of lymph nodes situated in relation to the terminal branches of the aorta. This group  may be exposed by incision level with the junction of the sacrum &amp; last lumbar vertebra.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228600" indent="-45720" algn="just" rtl="0" eaLnBrk="1" fontAlgn="t" latinLnBrk="0" hangingPunct="1">
                        <a:lnSpc>
                          <a:spcPct val="150000"/>
                        </a:lnSpc>
                        <a:spcBef>
                          <a:spcPts val="0"/>
                        </a:spcBef>
                        <a:spcAft>
                          <a:spcPts val="0"/>
                        </a:spcAft>
                      </a:pPr>
                      <a:r>
                        <a:rPr lang="en-US" sz="2400" b="1" i="0" u="none" strike="noStrike" kern="1200">
                          <a:solidFill>
                            <a:srgbClr val="FF0000"/>
                          </a:solidFill>
                          <a:latin typeface="Times New Roman"/>
                          <a:ea typeface="Calibri"/>
                          <a:cs typeface="Arial"/>
                        </a:rPr>
                        <a:t>D</a:t>
                      </a:r>
                      <a:endParaRPr lang="en-US" sz="2000" b="0" i="0" u="none" strike="noStrike" kern="1200">
                        <a:solidFill>
                          <a:srgbClr val="FF0000"/>
                        </a:solidFill>
                        <a:latin typeface="Calibri"/>
                        <a:ea typeface="Calibri"/>
                        <a:cs typeface="Arial"/>
                      </a:endParaRPr>
                    </a:p>
                  </a:txBody>
                  <a:tcPr marL="29083" marR="29083"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err="1">
                          <a:solidFill>
                            <a:schemeClr val="tx1"/>
                          </a:solidFill>
                          <a:latin typeface="Times New Roman"/>
                          <a:ea typeface="Calibri"/>
                          <a:cs typeface="Arial"/>
                        </a:rPr>
                        <a:t>Muscles of the sublumber region, pelvis &amp; thigh, femur, tibia, patella, tarsus, metatarsus, urogenital organs&amp; receive efferent from external iliac L.n &amp; sacral , deep inguinal &amp; precrural L.n.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182880" indent="0" algn="just" rtl="0" eaLnBrk="1" fontAlgn="t" latinLnBrk="0" hangingPunct="1">
                        <a:lnSpc>
                          <a:spcPct val="150000"/>
                        </a:lnSpc>
                        <a:spcBef>
                          <a:spcPts val="0"/>
                        </a:spcBef>
                        <a:spcAft>
                          <a:spcPts val="0"/>
                        </a:spcAft>
                      </a:pPr>
                      <a:r>
                        <a:rPr lang="en-US" sz="2400" b="1" i="0" u="none" strike="noStrike" kern="1200" dirty="0">
                          <a:solidFill>
                            <a:srgbClr val="FF0000"/>
                          </a:solidFill>
                          <a:latin typeface="Times New Roman"/>
                          <a:ea typeface="Calibri"/>
                          <a:cs typeface="Arial"/>
                        </a:rPr>
                        <a:t>E</a:t>
                      </a:r>
                      <a:endParaRPr lang="en-US" sz="2000" b="0" i="0" u="none" strike="noStrike" kern="1200" dirty="0">
                        <a:solidFill>
                          <a:srgbClr val="FF0000"/>
                        </a:solidFill>
                        <a:latin typeface="Calibri"/>
                        <a:ea typeface="Calibri"/>
                        <a:cs typeface="Arial"/>
                      </a:endParaRPr>
                    </a:p>
                  </a:txBody>
                  <a:tcPr marL="29083" marR="29083"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Lumber trunk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285720" y="428604"/>
          <a:ext cx="8643998" cy="3499358"/>
        </p:xfrm>
        <a:graphic>
          <a:graphicData uri="http://schemas.openxmlformats.org/drawingml/2006/table">
            <a:tbl>
              <a:tblPr/>
              <a:tblGrid>
                <a:gridCol w="714380"/>
                <a:gridCol w="7929618"/>
              </a:tblGrid>
              <a:tr h="0">
                <a:tc gridSpan="2">
                  <a:txBody>
                    <a:bodyPr/>
                    <a:lstStyle/>
                    <a:p>
                      <a:pPr marL="0" lvl="0" indent="-342900" algn="just" rtl="0" eaLnBrk="1" fontAlgn="t" latinLnBrk="0" hangingPunct="1">
                        <a:lnSpc>
                          <a:spcPct val="115000"/>
                        </a:lnSpc>
                        <a:spcBef>
                          <a:spcPts val="0"/>
                        </a:spcBef>
                        <a:spcAft>
                          <a:spcPts val="0"/>
                        </a:spcAft>
                        <a:buFont typeface="+mj-lt"/>
                        <a:buNone/>
                      </a:pPr>
                      <a:r>
                        <a:rPr kumimoji="0" lang="en-US" sz="2400" b="1" kern="1200" dirty="0" smtClean="0">
                          <a:solidFill>
                            <a:schemeClr val="tx1"/>
                          </a:solidFill>
                          <a:latin typeface="Times New Roman"/>
                          <a:ea typeface="Calibri"/>
                          <a:cs typeface="Arial"/>
                        </a:rPr>
                        <a:t>4.b.External </a:t>
                      </a:r>
                      <a:r>
                        <a:rPr kumimoji="0" lang="en-US" sz="2400" b="1" kern="1200" dirty="0">
                          <a:solidFill>
                            <a:schemeClr val="tx1"/>
                          </a:solidFill>
                          <a:latin typeface="Times New Roman"/>
                          <a:ea typeface="Calibri"/>
                          <a:cs typeface="Arial"/>
                        </a:rPr>
                        <a:t>iliac </a:t>
                      </a:r>
                      <a:r>
                        <a:rPr kumimoji="0" lang="en-US" sz="2400" b="1" kern="1200" dirty="0" err="1">
                          <a:solidFill>
                            <a:schemeClr val="tx1"/>
                          </a:solidFill>
                          <a:latin typeface="Times New Roman"/>
                          <a:ea typeface="Calibri"/>
                          <a:cs typeface="Arial"/>
                        </a:rPr>
                        <a:t>L.n</a:t>
                      </a:r>
                      <a:endParaRPr kumimoji="0" lang="en-US" sz="2400" b="1" kern="1200" dirty="0">
                        <a:solidFill>
                          <a:schemeClr val="tx1"/>
                        </a:solidFill>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r h="0">
                <a:tc>
                  <a:txBody>
                    <a:bodyPr/>
                    <a:lstStyle/>
                    <a:p>
                      <a:pPr marL="0" algn="just" rtl="0" eaLnBrk="1" fontAlgn="t" latinLnBrk="0" hangingPunct="1">
                        <a:lnSpc>
                          <a:spcPct val="115000"/>
                        </a:lnSpc>
                        <a:spcBef>
                          <a:spcPts val="0"/>
                        </a:spcBef>
                        <a:spcAft>
                          <a:spcPts val="0"/>
                        </a:spcAft>
                      </a:pPr>
                      <a:r>
                        <a:rPr lang="en-US" sz="2400" b="1" i="0" u="none" strike="noStrike" kern="1200" dirty="0" smtClean="0">
                          <a:solidFill>
                            <a:srgbClr val="FF0000"/>
                          </a:solidFill>
                          <a:latin typeface="Times New Roman"/>
                          <a:ea typeface="Calibri"/>
                          <a:cs typeface="Arial"/>
                        </a:rPr>
                        <a:t>  P</a:t>
                      </a:r>
                      <a:endParaRPr lang="en-US" sz="2400" b="1" i="0" u="none" strike="noStrike" kern="1200" dirty="0">
                        <a:solidFill>
                          <a:srgbClr val="FF0000"/>
                        </a:solidFill>
                        <a:latin typeface="Times New Roman"/>
                        <a:ea typeface="Calibri"/>
                        <a:cs typeface="Arial"/>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A single or double  lymph nodes which are situated  lateral to the internal iliac L.n, in  thefat at the bifurcation of the iliac artery, and is exposed at the level beneath the external angle of the ilium. Sometimes absent on one or both sides.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228600" indent="-45720" algn="just" rtl="0" eaLnBrk="1" fontAlgn="t" latinLnBrk="0" hangingPunct="1">
                        <a:lnSpc>
                          <a:spcPct val="150000"/>
                        </a:lnSpc>
                        <a:spcBef>
                          <a:spcPts val="0"/>
                        </a:spcBef>
                        <a:spcAft>
                          <a:spcPts val="0"/>
                        </a:spcAft>
                      </a:pPr>
                      <a:r>
                        <a:rPr lang="en-US" sz="2400" b="1" i="0" u="none" strike="noStrike" kern="1200">
                          <a:solidFill>
                            <a:srgbClr val="FF0000"/>
                          </a:solidFill>
                          <a:latin typeface="Times New Roman"/>
                          <a:ea typeface="Calibri"/>
                          <a:cs typeface="Arial"/>
                        </a:rPr>
                        <a:t>D</a:t>
                      </a:r>
                      <a:endParaRPr lang="en-US" sz="2000" b="0" i="0" u="none" strike="noStrike" kern="1200">
                        <a:solidFill>
                          <a:srgbClr val="FF0000"/>
                        </a:solidFill>
                        <a:latin typeface="Calibri"/>
                        <a:ea typeface="Calibri"/>
                        <a:cs typeface="Arial"/>
                      </a:endParaRPr>
                    </a:p>
                  </a:txBody>
                  <a:tcPr marL="29083" marR="29083"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 Abdominal </a:t>
                      </a:r>
                      <a:r>
                        <a:rPr kumimoji="0" lang="en-US" sz="2400" kern="1200" dirty="0" smtClean="0">
                          <a:solidFill>
                            <a:schemeClr val="tx1"/>
                          </a:solidFill>
                          <a:latin typeface="Times New Roman"/>
                          <a:ea typeface="Calibri"/>
                          <a:cs typeface="Arial"/>
                        </a:rPr>
                        <a:t>muscles, </a:t>
                      </a:r>
                      <a:r>
                        <a:rPr kumimoji="0" lang="en-US" sz="2400" kern="1200" dirty="0">
                          <a:solidFill>
                            <a:schemeClr val="tx1"/>
                          </a:solidFill>
                          <a:latin typeface="Times New Roman"/>
                          <a:ea typeface="Calibri"/>
                          <a:cs typeface="Arial"/>
                        </a:rPr>
                        <a:t>sublumber region, posterior part of the pertonium &amp; receive some efferent from the precrural L.n.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182880" indent="0" algn="just" rtl="0" eaLnBrk="1" fontAlgn="t" latinLnBrk="0" hangingPunct="1">
                        <a:lnSpc>
                          <a:spcPct val="150000"/>
                        </a:lnSpc>
                        <a:spcBef>
                          <a:spcPts val="0"/>
                        </a:spcBef>
                        <a:spcAft>
                          <a:spcPts val="0"/>
                        </a:spcAft>
                      </a:pPr>
                      <a:r>
                        <a:rPr lang="en-US" sz="2400" b="1" i="0" u="none" strike="noStrike" kern="1200" dirty="0">
                          <a:solidFill>
                            <a:srgbClr val="FF0000"/>
                          </a:solidFill>
                          <a:latin typeface="Times New Roman"/>
                          <a:ea typeface="Calibri"/>
                          <a:cs typeface="Arial"/>
                        </a:rPr>
                        <a:t>E</a:t>
                      </a:r>
                      <a:endParaRPr lang="en-US" sz="2000" b="0" i="0" u="none" strike="noStrike" kern="1200" dirty="0">
                        <a:solidFill>
                          <a:srgbClr val="FF0000"/>
                        </a:solidFill>
                        <a:latin typeface="Calibri"/>
                        <a:ea typeface="Calibri"/>
                        <a:cs typeface="Arial"/>
                      </a:endParaRPr>
                    </a:p>
                  </a:txBody>
                  <a:tcPr marL="29083" marR="29083"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Internal iliac &amp; Lumber trunk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357158" y="642918"/>
          <a:ext cx="8501122" cy="3633724"/>
        </p:xfrm>
        <a:graphic>
          <a:graphicData uri="http://schemas.openxmlformats.org/drawingml/2006/table">
            <a:tbl>
              <a:tblPr/>
              <a:tblGrid>
                <a:gridCol w="714380"/>
                <a:gridCol w="7786742"/>
              </a:tblGrid>
              <a:tr h="0">
                <a:tc gridSpan="2">
                  <a:txBody>
                    <a:bodyPr/>
                    <a:lstStyle/>
                    <a:p>
                      <a:pPr marL="0" lvl="0" indent="-342900" algn="just" rtl="0" eaLnBrk="1" fontAlgn="t" latinLnBrk="0" hangingPunct="1">
                        <a:lnSpc>
                          <a:spcPct val="115000"/>
                        </a:lnSpc>
                        <a:spcBef>
                          <a:spcPts val="0"/>
                        </a:spcBef>
                        <a:spcAft>
                          <a:spcPts val="0"/>
                        </a:spcAft>
                        <a:buFont typeface="+mj-lt"/>
                        <a:buNone/>
                      </a:pPr>
                      <a:r>
                        <a:rPr kumimoji="0" lang="en-US" sz="2400" b="1" kern="1200" dirty="0" smtClean="0">
                          <a:solidFill>
                            <a:srgbClr val="FF0000"/>
                          </a:solidFill>
                          <a:latin typeface="Times New Roman"/>
                          <a:ea typeface="Calibri"/>
                          <a:cs typeface="Arial"/>
                        </a:rPr>
                        <a:t>5. </a:t>
                      </a:r>
                      <a:r>
                        <a:rPr kumimoji="0" lang="en-US" sz="2400" b="1" kern="1200" dirty="0" err="1" smtClean="0">
                          <a:solidFill>
                            <a:srgbClr val="FF0000"/>
                          </a:solidFill>
                          <a:latin typeface="Times New Roman"/>
                          <a:ea typeface="Calibri"/>
                          <a:cs typeface="Arial"/>
                        </a:rPr>
                        <a:t>Precrural</a:t>
                      </a:r>
                      <a:r>
                        <a:rPr kumimoji="0" lang="en-US" sz="2400" b="1" kern="1200" dirty="0" smtClean="0">
                          <a:solidFill>
                            <a:srgbClr val="FF0000"/>
                          </a:solidFill>
                          <a:latin typeface="Times New Roman"/>
                          <a:ea typeface="Calibri"/>
                          <a:cs typeface="Arial"/>
                        </a:rPr>
                        <a:t> /</a:t>
                      </a:r>
                      <a:r>
                        <a:rPr kumimoji="0" lang="en-US" sz="2400" b="1" kern="1200" baseline="0" dirty="0" smtClean="0">
                          <a:solidFill>
                            <a:srgbClr val="FF0000"/>
                          </a:solidFill>
                          <a:latin typeface="Times New Roman"/>
                          <a:ea typeface="Calibri"/>
                          <a:cs typeface="Arial"/>
                        </a:rPr>
                        <a:t> </a:t>
                      </a:r>
                      <a:r>
                        <a:rPr kumimoji="0" lang="en-US" sz="2400" b="1" kern="1200" dirty="0" err="1" smtClean="0">
                          <a:solidFill>
                            <a:srgbClr val="FF0000"/>
                          </a:solidFill>
                          <a:latin typeface="Times New Roman"/>
                          <a:ea typeface="Calibri"/>
                          <a:cs typeface="Arial"/>
                        </a:rPr>
                        <a:t>prefemoral</a:t>
                      </a:r>
                      <a:r>
                        <a:rPr kumimoji="0" lang="en-US" sz="2400" b="1" kern="1200" dirty="0" smtClean="0">
                          <a:solidFill>
                            <a:srgbClr val="FF0000"/>
                          </a:solidFill>
                          <a:latin typeface="Times New Roman"/>
                          <a:ea typeface="Calibri"/>
                          <a:cs typeface="Arial"/>
                        </a:rPr>
                        <a:t> </a:t>
                      </a:r>
                      <a:r>
                        <a:rPr kumimoji="0" lang="en-US" sz="2400" b="1" kern="1200" dirty="0" err="1">
                          <a:solidFill>
                            <a:srgbClr val="FF0000"/>
                          </a:solidFill>
                          <a:latin typeface="Times New Roman"/>
                          <a:ea typeface="Calibri"/>
                          <a:cs typeface="Arial"/>
                        </a:rPr>
                        <a:t>L.n</a:t>
                      </a:r>
                      <a:endParaRPr kumimoji="0" lang="en-US" sz="2400" b="1" kern="1200" dirty="0">
                        <a:solidFill>
                          <a:srgbClr val="FF0000"/>
                        </a:solidFill>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r h="0">
                <a:tc>
                  <a:txBody>
                    <a:bodyPr/>
                    <a:lstStyle/>
                    <a:p>
                      <a:pPr marL="0" algn="just" rtl="0" eaLnBrk="1" fontAlgn="t" latinLnBrk="0" hangingPunct="1">
                        <a:lnSpc>
                          <a:spcPct val="115000"/>
                        </a:lnSpc>
                        <a:spcBef>
                          <a:spcPts val="0"/>
                        </a:spcBef>
                        <a:spcAft>
                          <a:spcPts val="0"/>
                        </a:spcAft>
                      </a:pPr>
                      <a:r>
                        <a:rPr lang="en-US" sz="2400" b="1" i="0" u="none" strike="noStrike" kern="1200" dirty="0" smtClean="0">
                          <a:solidFill>
                            <a:srgbClr val="FF0000"/>
                          </a:solidFill>
                          <a:latin typeface="Times New Roman"/>
                          <a:ea typeface="Calibri"/>
                          <a:cs typeface="Arial"/>
                        </a:rPr>
                        <a:t>  P</a:t>
                      </a:r>
                      <a:endParaRPr lang="en-US" sz="2400" b="1" i="0" u="none" strike="noStrike" kern="1200" dirty="0">
                        <a:solidFill>
                          <a:srgbClr val="FF0000"/>
                        </a:solidFill>
                        <a:latin typeface="Times New Roman"/>
                        <a:ea typeface="Calibri"/>
                        <a:cs typeface="Arial"/>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A node which is situated in front of the tensor </a:t>
                      </a:r>
                      <a:r>
                        <a:rPr kumimoji="0" lang="en-US" sz="2400" kern="1200" dirty="0" err="1">
                          <a:solidFill>
                            <a:schemeClr val="tx1"/>
                          </a:solidFill>
                          <a:latin typeface="Times New Roman"/>
                          <a:ea typeface="Calibri"/>
                          <a:cs typeface="Arial"/>
                        </a:rPr>
                        <a:t>fascialata</a:t>
                      </a:r>
                      <a:r>
                        <a:rPr kumimoji="0" lang="en-US" sz="2400" kern="1200" dirty="0">
                          <a:solidFill>
                            <a:schemeClr val="tx1"/>
                          </a:solidFill>
                          <a:latin typeface="Times New Roman"/>
                          <a:ea typeface="Calibri"/>
                          <a:cs typeface="Arial"/>
                        </a:rPr>
                        <a:t> muscle embedded in fat 12-15 cm  above the patella. It is exposed by cutting straight in front of the cranial contour of the leg. The incision may be either oblique at the border of the abdominal muscle and fascia or vertical in the fascia.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228600" indent="-45720" algn="just" rtl="0" eaLnBrk="1" fontAlgn="t" latinLnBrk="0" hangingPunct="1">
                        <a:lnSpc>
                          <a:spcPct val="150000"/>
                        </a:lnSpc>
                        <a:spcBef>
                          <a:spcPts val="0"/>
                        </a:spcBef>
                        <a:spcAft>
                          <a:spcPts val="0"/>
                        </a:spcAft>
                      </a:pPr>
                      <a:r>
                        <a:rPr lang="en-US" sz="2400" b="1" i="0" u="none" strike="noStrike" kern="1200">
                          <a:solidFill>
                            <a:srgbClr val="FF0000"/>
                          </a:solidFill>
                          <a:latin typeface="Times New Roman"/>
                          <a:ea typeface="Calibri"/>
                          <a:cs typeface="Arial"/>
                        </a:rPr>
                        <a:t>D</a:t>
                      </a:r>
                      <a:endParaRPr lang="en-US" sz="2000" b="0" i="0" u="none" strike="noStrike" kern="1200">
                        <a:solidFill>
                          <a:srgbClr val="FF0000"/>
                        </a:solidFill>
                        <a:latin typeface="Calibri"/>
                        <a:ea typeface="Calibri"/>
                        <a:cs typeface="Arial"/>
                      </a:endParaRPr>
                    </a:p>
                  </a:txBody>
                  <a:tcPr marL="29083" marR="29083"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 Skin, prepuce&amp; superficial muscles.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182880" indent="0" algn="just" rtl="0" eaLnBrk="1" fontAlgn="t" latinLnBrk="0" hangingPunct="1">
                        <a:lnSpc>
                          <a:spcPct val="150000"/>
                        </a:lnSpc>
                        <a:spcBef>
                          <a:spcPts val="0"/>
                        </a:spcBef>
                        <a:spcAft>
                          <a:spcPts val="0"/>
                        </a:spcAft>
                      </a:pPr>
                      <a:r>
                        <a:rPr lang="en-US" sz="2400" b="1" i="0" u="none" strike="noStrike" kern="1200" dirty="0">
                          <a:solidFill>
                            <a:srgbClr val="FF0000"/>
                          </a:solidFill>
                          <a:latin typeface="Times New Roman"/>
                          <a:ea typeface="Calibri"/>
                          <a:cs typeface="Arial"/>
                        </a:rPr>
                        <a:t>E</a:t>
                      </a:r>
                      <a:endParaRPr lang="en-US" sz="2000" b="0" i="0" u="none" strike="noStrike" kern="1200" dirty="0">
                        <a:solidFill>
                          <a:srgbClr val="FF0000"/>
                        </a:solidFill>
                        <a:latin typeface="Calibri"/>
                        <a:ea typeface="Calibri"/>
                        <a:cs typeface="Arial"/>
                      </a:endParaRPr>
                    </a:p>
                  </a:txBody>
                  <a:tcPr marL="29083" marR="29083"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Chiefly to the deep inguinal </a:t>
                      </a:r>
                      <a:r>
                        <a:rPr kumimoji="0" lang="en-US" sz="2400" kern="1200" dirty="0" err="1">
                          <a:solidFill>
                            <a:schemeClr val="tx1"/>
                          </a:solidFill>
                          <a:latin typeface="Times New Roman"/>
                          <a:ea typeface="Calibri"/>
                          <a:cs typeface="Arial"/>
                        </a:rPr>
                        <a:t>L.n</a:t>
                      </a:r>
                      <a:r>
                        <a:rPr kumimoji="0" lang="en-US" sz="2400" kern="1200" dirty="0">
                          <a:solidFill>
                            <a:schemeClr val="tx1"/>
                          </a:solidFill>
                          <a:latin typeface="Times New Roman"/>
                          <a:ea typeface="Calibri"/>
                          <a:cs typeface="Arial"/>
                        </a:rPr>
                        <a:t>. and some to the iliac </a:t>
                      </a:r>
                      <a:r>
                        <a:rPr kumimoji="0" lang="en-US" sz="2400" kern="1200" dirty="0" err="1">
                          <a:solidFill>
                            <a:schemeClr val="tx1"/>
                          </a:solidFill>
                          <a:latin typeface="Times New Roman"/>
                          <a:ea typeface="Calibri"/>
                          <a:cs typeface="Arial"/>
                        </a:rPr>
                        <a:t>L.n</a:t>
                      </a:r>
                      <a:r>
                        <a:rPr kumimoji="0" lang="en-US" sz="2400" kern="1200" dirty="0">
                          <a:solidFill>
                            <a:schemeClr val="tx1"/>
                          </a:solidFill>
                          <a:latin typeface="Times New Roman"/>
                          <a:ea typeface="Calibri"/>
                          <a:cs typeface="Arial"/>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428596" y="285728"/>
          <a:ext cx="8715404" cy="2247011"/>
        </p:xfrm>
        <a:graphic>
          <a:graphicData uri="http://schemas.openxmlformats.org/drawingml/2006/table">
            <a:tbl>
              <a:tblPr/>
              <a:tblGrid>
                <a:gridCol w="546118"/>
                <a:gridCol w="8169286"/>
              </a:tblGrid>
              <a:tr h="0">
                <a:tc gridSpan="2">
                  <a:txBody>
                    <a:bodyPr/>
                    <a:lstStyle/>
                    <a:p>
                      <a:pPr marL="0" lvl="0" indent="-342900" algn="just" rtl="0" eaLnBrk="1" fontAlgn="t" latinLnBrk="0" hangingPunct="1">
                        <a:lnSpc>
                          <a:spcPct val="115000"/>
                        </a:lnSpc>
                        <a:spcBef>
                          <a:spcPts val="0"/>
                        </a:spcBef>
                        <a:spcAft>
                          <a:spcPts val="0"/>
                        </a:spcAft>
                        <a:buFont typeface="+mj-lt"/>
                        <a:buNone/>
                      </a:pPr>
                      <a:r>
                        <a:rPr kumimoji="0" lang="en-US" sz="2400" b="1" kern="1200" dirty="0" smtClean="0">
                          <a:solidFill>
                            <a:srgbClr val="FF0000"/>
                          </a:solidFill>
                          <a:latin typeface="Times New Roman"/>
                          <a:ea typeface="Calibri"/>
                          <a:cs typeface="Arial"/>
                        </a:rPr>
                        <a:t>6. Deep </a:t>
                      </a:r>
                      <a:r>
                        <a:rPr kumimoji="0" lang="en-US" sz="2400" b="1" kern="1200" dirty="0">
                          <a:solidFill>
                            <a:srgbClr val="FF0000"/>
                          </a:solidFill>
                          <a:latin typeface="Times New Roman"/>
                          <a:ea typeface="Calibri"/>
                          <a:cs typeface="Arial"/>
                        </a:rPr>
                        <a:t>inguinal </a:t>
                      </a:r>
                      <a:r>
                        <a:rPr kumimoji="0" lang="en-US" sz="2400" b="1" kern="1200" dirty="0" err="1">
                          <a:solidFill>
                            <a:srgbClr val="FF0000"/>
                          </a:solidFill>
                          <a:latin typeface="Times New Roman"/>
                          <a:ea typeface="Calibri"/>
                          <a:cs typeface="Arial"/>
                        </a:rPr>
                        <a:t>L.n</a:t>
                      </a:r>
                      <a:endParaRPr kumimoji="0" lang="en-US" sz="2400" b="1" kern="1200" dirty="0">
                        <a:solidFill>
                          <a:srgbClr val="FF0000"/>
                        </a:solidFill>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r h="0">
                <a:tc>
                  <a:txBody>
                    <a:bodyPr/>
                    <a:lstStyle/>
                    <a:p>
                      <a:pPr marL="0" algn="just" rtl="0" eaLnBrk="1" fontAlgn="t" latinLnBrk="0" hangingPunct="1">
                        <a:lnSpc>
                          <a:spcPct val="115000"/>
                        </a:lnSpc>
                        <a:spcBef>
                          <a:spcPts val="0"/>
                        </a:spcBef>
                        <a:spcAft>
                          <a:spcPts val="0"/>
                        </a:spcAft>
                      </a:pPr>
                      <a:r>
                        <a:rPr lang="en-US" sz="2400" b="1" i="0" u="none" strike="noStrike" kern="1200" dirty="0" smtClean="0">
                          <a:solidFill>
                            <a:srgbClr val="FF0000"/>
                          </a:solidFill>
                          <a:latin typeface="Times New Roman"/>
                          <a:ea typeface="Calibri"/>
                          <a:cs typeface="Arial"/>
                        </a:rPr>
                        <a:t>  P</a:t>
                      </a:r>
                      <a:endParaRPr lang="en-US" sz="2400" b="1" i="0" u="none" strike="noStrike" kern="1200" dirty="0">
                        <a:solidFill>
                          <a:srgbClr val="FF0000"/>
                        </a:solidFill>
                        <a:latin typeface="Times New Roman"/>
                        <a:ea typeface="Calibri"/>
                        <a:cs typeface="Arial"/>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situated on the middle of the shaft of the iliac bone.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228600" indent="-45720" algn="just" rtl="0" eaLnBrk="1" fontAlgn="t" latinLnBrk="0" hangingPunct="1">
                        <a:lnSpc>
                          <a:spcPct val="150000"/>
                        </a:lnSpc>
                        <a:spcBef>
                          <a:spcPts val="0"/>
                        </a:spcBef>
                        <a:spcAft>
                          <a:spcPts val="0"/>
                        </a:spcAft>
                      </a:pPr>
                      <a:r>
                        <a:rPr lang="en-US" sz="2400" b="1" i="0" u="none" strike="noStrike" kern="1200">
                          <a:solidFill>
                            <a:srgbClr val="FF0000"/>
                          </a:solidFill>
                          <a:latin typeface="Times New Roman"/>
                          <a:ea typeface="Calibri"/>
                          <a:cs typeface="Arial"/>
                        </a:rPr>
                        <a:t>D</a:t>
                      </a:r>
                      <a:endParaRPr lang="en-US" sz="2000" b="0" i="0" u="none" strike="noStrike" kern="1200">
                        <a:solidFill>
                          <a:srgbClr val="FF0000"/>
                        </a:solidFill>
                        <a:latin typeface="Calibri"/>
                        <a:ea typeface="Calibri"/>
                        <a:cs typeface="Arial"/>
                      </a:endParaRPr>
                    </a:p>
                  </a:txBody>
                  <a:tcPr marL="29083" marR="29083"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Abdominal muscles, muscles of the pelvic limbs, knee and tarsl joints, urinary and genital organs.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0128">
                <a:tc>
                  <a:txBody>
                    <a:bodyPr/>
                    <a:lstStyle/>
                    <a:p>
                      <a:pPr marL="182880" indent="0" algn="just" rtl="0" eaLnBrk="1" fontAlgn="t" latinLnBrk="0" hangingPunct="1">
                        <a:lnSpc>
                          <a:spcPct val="150000"/>
                        </a:lnSpc>
                        <a:spcBef>
                          <a:spcPts val="0"/>
                        </a:spcBef>
                        <a:spcAft>
                          <a:spcPts val="0"/>
                        </a:spcAft>
                      </a:pPr>
                      <a:r>
                        <a:rPr lang="en-US" sz="2400" b="1" i="0" u="none" strike="noStrike" kern="1200" dirty="0">
                          <a:solidFill>
                            <a:srgbClr val="FF0000"/>
                          </a:solidFill>
                          <a:latin typeface="Times New Roman"/>
                          <a:ea typeface="Calibri"/>
                          <a:cs typeface="Arial"/>
                        </a:rPr>
                        <a:t>E</a:t>
                      </a:r>
                      <a:endParaRPr lang="en-US" sz="2000" b="0" i="0" u="none" strike="noStrike" kern="1200" dirty="0">
                        <a:solidFill>
                          <a:srgbClr val="FF0000"/>
                        </a:solidFill>
                        <a:latin typeface="Calibri"/>
                        <a:ea typeface="Calibri"/>
                        <a:cs typeface="Arial"/>
                      </a:endParaRPr>
                    </a:p>
                  </a:txBody>
                  <a:tcPr marL="29083" marR="29083"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Internal  iliac </a:t>
                      </a:r>
                      <a:r>
                        <a:rPr kumimoji="0" lang="en-US" sz="2400" kern="1200" dirty="0" err="1">
                          <a:solidFill>
                            <a:schemeClr val="tx1"/>
                          </a:solidFill>
                          <a:latin typeface="Times New Roman"/>
                          <a:ea typeface="Calibri"/>
                          <a:cs typeface="Arial"/>
                        </a:rPr>
                        <a:t>L.n</a:t>
                      </a:r>
                      <a:r>
                        <a:rPr kumimoji="0" lang="en-US" sz="2400" kern="1200" dirty="0">
                          <a:solidFill>
                            <a:schemeClr val="tx1"/>
                          </a:solidFill>
                          <a:latin typeface="Times New Roman"/>
                          <a:ea typeface="Calibri"/>
                          <a:cs typeface="Arial"/>
                        </a:rPr>
                        <a:t>. and lumber trunk.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214282" y="500042"/>
          <a:ext cx="8643998" cy="3919982"/>
        </p:xfrm>
        <a:graphic>
          <a:graphicData uri="http://schemas.openxmlformats.org/drawingml/2006/table">
            <a:tbl>
              <a:tblPr/>
              <a:tblGrid>
                <a:gridCol w="785818"/>
                <a:gridCol w="3643338"/>
                <a:gridCol w="4214842"/>
              </a:tblGrid>
              <a:tr h="0">
                <a:tc gridSpan="2">
                  <a:txBody>
                    <a:bodyPr/>
                    <a:lstStyle/>
                    <a:p>
                      <a:pPr marL="0" algn="just" rtl="0" eaLnBrk="1" fontAlgn="t" latinLnBrk="0" hangingPunct="1">
                        <a:lnSpc>
                          <a:spcPct val="115000"/>
                        </a:lnSpc>
                        <a:spcBef>
                          <a:spcPts val="0"/>
                        </a:spcBef>
                        <a:spcAft>
                          <a:spcPts val="0"/>
                        </a:spcAft>
                      </a:pPr>
                      <a:r>
                        <a:rPr kumimoji="0" lang="en-US" sz="2400" b="1" kern="1200" dirty="0" smtClean="0">
                          <a:solidFill>
                            <a:srgbClr val="FF0000"/>
                          </a:solidFill>
                          <a:latin typeface="Times New Roman"/>
                          <a:ea typeface="Calibri"/>
                          <a:cs typeface="Arial"/>
                        </a:rPr>
                        <a:t>7.Superficial </a:t>
                      </a:r>
                      <a:r>
                        <a:rPr kumimoji="0" lang="en-US" sz="2400" b="1" kern="1200" dirty="0">
                          <a:solidFill>
                            <a:srgbClr val="FF0000"/>
                          </a:solidFill>
                          <a:latin typeface="Times New Roman"/>
                          <a:ea typeface="Calibri"/>
                          <a:cs typeface="Arial"/>
                        </a:rPr>
                        <a:t>inguinal </a:t>
                      </a:r>
                      <a:r>
                        <a:rPr kumimoji="0" lang="en-US" sz="2400" b="1" kern="1200" dirty="0" err="1">
                          <a:solidFill>
                            <a:srgbClr val="FF0000"/>
                          </a:solidFill>
                          <a:latin typeface="Times New Roman"/>
                          <a:ea typeface="Calibri"/>
                          <a:cs typeface="Arial"/>
                        </a:rPr>
                        <a:t>L.n</a:t>
                      </a:r>
                      <a:r>
                        <a:rPr kumimoji="0" lang="en-US" sz="2400" b="1" kern="1200" dirty="0">
                          <a:solidFill>
                            <a:srgbClr val="FF0000"/>
                          </a:solidFill>
                          <a:latin typeface="Times New Roman"/>
                          <a:ea typeface="Calibri"/>
                          <a:cs typeface="Arial"/>
                        </a:rPr>
                        <a:t> (Male)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c>
                  <a:txBody>
                    <a:bodyPr/>
                    <a:lstStyle/>
                    <a:p>
                      <a:pPr marL="0" algn="just" rtl="0" eaLnBrk="1" fontAlgn="t" latinLnBrk="0" hangingPunct="1">
                        <a:lnSpc>
                          <a:spcPct val="115000"/>
                        </a:lnSpc>
                        <a:spcBef>
                          <a:spcPts val="0"/>
                        </a:spcBef>
                        <a:spcAft>
                          <a:spcPts val="0"/>
                        </a:spcAft>
                      </a:pPr>
                      <a:r>
                        <a:rPr kumimoji="0" lang="en-US" sz="2400" b="1" kern="1200" dirty="0">
                          <a:solidFill>
                            <a:srgbClr val="FF0000"/>
                          </a:solidFill>
                          <a:latin typeface="Times New Roman"/>
                          <a:ea typeface="Calibri"/>
                          <a:cs typeface="Arial"/>
                        </a:rPr>
                        <a:t>Supramammary L.n.(Female)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algn="just" rtl="0" eaLnBrk="1" fontAlgn="t" latinLnBrk="0" hangingPunct="1">
                        <a:lnSpc>
                          <a:spcPct val="115000"/>
                        </a:lnSpc>
                        <a:spcBef>
                          <a:spcPts val="0"/>
                        </a:spcBef>
                        <a:spcAft>
                          <a:spcPts val="0"/>
                        </a:spcAft>
                      </a:pPr>
                      <a:r>
                        <a:rPr lang="en-US" sz="2400" b="1" i="0" u="none" strike="noStrike" kern="1200" dirty="0" smtClean="0">
                          <a:solidFill>
                            <a:srgbClr val="FF0000"/>
                          </a:solidFill>
                          <a:latin typeface="Times New Roman"/>
                          <a:ea typeface="Calibri"/>
                          <a:cs typeface="Arial"/>
                        </a:rPr>
                        <a:t>  P</a:t>
                      </a:r>
                      <a:endParaRPr lang="en-US" sz="2400" b="1" i="0" u="none" strike="noStrike" kern="1200" dirty="0">
                        <a:solidFill>
                          <a:srgbClr val="FF0000"/>
                        </a:solidFill>
                        <a:latin typeface="Times New Roman"/>
                        <a:ea typeface="Calibri"/>
                        <a:cs typeface="Arial"/>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Situated in the mass of fat about the neck of scrotum &amp; behind the spermatic cord.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2  nodes present on each side above the posterior border of the base of the mammary gland.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228600" indent="-45720" algn="just" rtl="0" eaLnBrk="1" fontAlgn="t" latinLnBrk="0" hangingPunct="1">
                        <a:lnSpc>
                          <a:spcPct val="150000"/>
                        </a:lnSpc>
                        <a:spcBef>
                          <a:spcPts val="0"/>
                        </a:spcBef>
                        <a:spcAft>
                          <a:spcPts val="0"/>
                        </a:spcAft>
                      </a:pPr>
                      <a:r>
                        <a:rPr lang="en-US" sz="2400" b="1" i="0" u="none" strike="noStrike" kern="1200">
                          <a:solidFill>
                            <a:srgbClr val="FF0000"/>
                          </a:solidFill>
                          <a:latin typeface="Times New Roman"/>
                          <a:ea typeface="Calibri"/>
                          <a:cs typeface="Arial"/>
                        </a:rPr>
                        <a:t>D</a:t>
                      </a:r>
                      <a:endParaRPr lang="en-US" sz="2000" b="0" i="0" u="none" strike="noStrike" kern="1200">
                        <a:solidFill>
                          <a:srgbClr val="FF0000"/>
                        </a:solidFill>
                        <a:latin typeface="Calibri"/>
                        <a:ea typeface="Calibri"/>
                        <a:cs typeface="Arial"/>
                      </a:endParaRPr>
                    </a:p>
                  </a:txBody>
                  <a:tcPr marL="29083" marR="29083"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  Abdominal muscles, muscles of the pelvic limbs, knee and tarsl joints, urinary and genital organs.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Udder, external genital organs &amp; part of the adjacent regions.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182880" indent="0" algn="just" rtl="0" eaLnBrk="1" fontAlgn="t" latinLnBrk="0" hangingPunct="1">
                        <a:lnSpc>
                          <a:spcPct val="150000"/>
                        </a:lnSpc>
                        <a:spcBef>
                          <a:spcPts val="0"/>
                        </a:spcBef>
                        <a:spcAft>
                          <a:spcPts val="0"/>
                        </a:spcAft>
                      </a:pPr>
                      <a:r>
                        <a:rPr lang="en-US" sz="2400" b="1" i="0" u="none" strike="noStrike" kern="1200" dirty="0">
                          <a:solidFill>
                            <a:srgbClr val="FF0000"/>
                          </a:solidFill>
                          <a:latin typeface="Times New Roman"/>
                          <a:ea typeface="Calibri"/>
                          <a:cs typeface="Arial"/>
                        </a:rPr>
                        <a:t>E</a:t>
                      </a:r>
                      <a:endParaRPr lang="en-US" sz="2000" b="0" i="0" u="none" strike="noStrike" kern="1200" dirty="0">
                        <a:solidFill>
                          <a:srgbClr val="FF0000"/>
                        </a:solidFill>
                        <a:latin typeface="Calibri"/>
                        <a:ea typeface="Calibri"/>
                        <a:cs typeface="Arial"/>
                      </a:endParaRPr>
                    </a:p>
                  </a:txBody>
                  <a:tcPr marL="29083" marR="29083"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algn="ctr" rtl="0" eaLnBrk="1" fontAlgn="t" latinLnBrk="0" hangingPunct="1">
                        <a:lnSpc>
                          <a:spcPct val="115000"/>
                        </a:lnSpc>
                        <a:spcBef>
                          <a:spcPts val="0"/>
                        </a:spcBef>
                        <a:spcAft>
                          <a:spcPts val="0"/>
                        </a:spcAft>
                      </a:pPr>
                      <a:r>
                        <a:rPr kumimoji="0" lang="en-US" sz="2800" b="1" kern="1200" dirty="0">
                          <a:solidFill>
                            <a:schemeClr val="tx1"/>
                          </a:solidFill>
                          <a:latin typeface="Times New Roman"/>
                          <a:ea typeface="Calibri"/>
                          <a:cs typeface="Arial"/>
                        </a:rPr>
                        <a:t>Deep inguinal </a:t>
                      </a:r>
                      <a:r>
                        <a:rPr kumimoji="0" lang="en-US" sz="2800" b="1" kern="1200" dirty="0" err="1">
                          <a:solidFill>
                            <a:schemeClr val="tx1"/>
                          </a:solidFill>
                          <a:latin typeface="Times New Roman"/>
                          <a:ea typeface="Calibri"/>
                          <a:cs typeface="Arial"/>
                        </a:rPr>
                        <a:t>L.n</a:t>
                      </a:r>
                      <a:r>
                        <a:rPr kumimoji="0" lang="en-US" sz="2800" b="1" kern="1200" dirty="0">
                          <a:solidFill>
                            <a:schemeClr val="tx1"/>
                          </a:solidFill>
                          <a:latin typeface="Times New Roman"/>
                          <a:ea typeface="Calibri"/>
                          <a:cs typeface="Arial"/>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285720" y="357166"/>
          <a:ext cx="8501122" cy="6041390"/>
        </p:xfrm>
        <a:graphic>
          <a:graphicData uri="http://schemas.openxmlformats.org/drawingml/2006/table">
            <a:tbl>
              <a:tblPr/>
              <a:tblGrid>
                <a:gridCol w="714380"/>
                <a:gridCol w="7786742"/>
              </a:tblGrid>
              <a:tr h="0">
                <a:tc gridSpan="2">
                  <a:txBody>
                    <a:bodyPr/>
                    <a:lstStyle/>
                    <a:p>
                      <a:pPr marL="342900" lvl="0" indent="-342900" algn="just" rtl="0">
                        <a:lnSpc>
                          <a:spcPct val="150000"/>
                        </a:lnSpc>
                        <a:spcAft>
                          <a:spcPts val="0"/>
                        </a:spcAft>
                        <a:buFont typeface="+mj-lt"/>
                        <a:buAutoNum type="arabicPeriod" startAt="8"/>
                      </a:pPr>
                      <a:r>
                        <a:rPr kumimoji="0" lang="en-US" sz="2400" b="1" kern="1200" dirty="0" err="1">
                          <a:solidFill>
                            <a:srgbClr val="FF0000"/>
                          </a:solidFill>
                          <a:latin typeface="Times New Roman"/>
                          <a:ea typeface="Calibri"/>
                          <a:cs typeface="Arial"/>
                        </a:rPr>
                        <a:t>Ischiatic</a:t>
                      </a:r>
                      <a:r>
                        <a:rPr kumimoji="0" lang="en-US" sz="2400" b="1" kern="1200" dirty="0">
                          <a:solidFill>
                            <a:srgbClr val="FF0000"/>
                          </a:solidFill>
                          <a:latin typeface="Times New Roman"/>
                          <a:ea typeface="Calibri"/>
                          <a:cs typeface="Arial"/>
                        </a:rPr>
                        <a:t> </a:t>
                      </a:r>
                      <a:r>
                        <a:rPr kumimoji="0" lang="en-US" sz="2400" b="1" kern="1200" dirty="0" err="1">
                          <a:solidFill>
                            <a:srgbClr val="FF0000"/>
                          </a:solidFill>
                          <a:latin typeface="Times New Roman"/>
                          <a:ea typeface="Calibri"/>
                          <a:cs typeface="Arial"/>
                        </a:rPr>
                        <a:t>L.n</a:t>
                      </a:r>
                      <a:endParaRPr kumimoji="0" lang="en-US" sz="2400" b="1" kern="1200" dirty="0">
                        <a:solidFill>
                          <a:srgbClr val="FF0000"/>
                        </a:solidFill>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r h="0">
                <a:tc>
                  <a:txBody>
                    <a:bodyPr/>
                    <a:lstStyle/>
                    <a:p>
                      <a:pPr marL="0" algn="just" rtl="0" eaLnBrk="1" fontAlgn="t" latinLnBrk="0" hangingPunct="1">
                        <a:lnSpc>
                          <a:spcPct val="115000"/>
                        </a:lnSpc>
                        <a:spcBef>
                          <a:spcPts val="0"/>
                        </a:spcBef>
                        <a:spcAft>
                          <a:spcPts val="0"/>
                        </a:spcAft>
                      </a:pPr>
                      <a:r>
                        <a:rPr lang="en-US" sz="2400" b="1" i="0" u="none" strike="noStrike" kern="1200" dirty="0" smtClean="0">
                          <a:solidFill>
                            <a:srgbClr val="FF0000"/>
                          </a:solidFill>
                          <a:latin typeface="Times New Roman"/>
                          <a:ea typeface="Calibri"/>
                          <a:cs typeface="Arial"/>
                        </a:rPr>
                        <a:t>  P</a:t>
                      </a:r>
                      <a:endParaRPr lang="en-US" sz="2400" b="1" i="0" u="none" strike="noStrike" kern="1200" dirty="0">
                        <a:solidFill>
                          <a:srgbClr val="FF0000"/>
                        </a:solidFill>
                        <a:latin typeface="Times New Roman"/>
                        <a:ea typeface="Calibri"/>
                        <a:cs typeface="Arial"/>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rtl="0">
                        <a:lnSpc>
                          <a:spcPct val="150000"/>
                        </a:lnSpc>
                        <a:spcAft>
                          <a:spcPts val="0"/>
                        </a:spcAft>
                      </a:pPr>
                      <a:r>
                        <a:rPr kumimoji="0" lang="en-US" sz="2400" kern="1200" dirty="0">
                          <a:solidFill>
                            <a:schemeClr val="tx1"/>
                          </a:solidFill>
                          <a:latin typeface="Times New Roman"/>
                          <a:ea typeface="Calibri"/>
                          <a:cs typeface="Arial"/>
                        </a:rPr>
                        <a:t>Situated </a:t>
                      </a:r>
                      <a:r>
                        <a:rPr kumimoji="0" lang="en-US" sz="2400" kern="1200" dirty="0" err="1">
                          <a:solidFill>
                            <a:schemeClr val="tx1"/>
                          </a:solidFill>
                          <a:latin typeface="Times New Roman"/>
                          <a:ea typeface="Calibri"/>
                          <a:cs typeface="Arial"/>
                        </a:rPr>
                        <a:t>posteriorly</a:t>
                      </a:r>
                      <a:r>
                        <a:rPr kumimoji="0" lang="en-US" sz="2400" kern="1200" dirty="0">
                          <a:solidFill>
                            <a:schemeClr val="tx1"/>
                          </a:solidFill>
                          <a:latin typeface="Times New Roman"/>
                          <a:ea typeface="Calibri"/>
                          <a:cs typeface="Arial"/>
                        </a:rPr>
                        <a:t> on the outer surface of the </a:t>
                      </a:r>
                      <a:r>
                        <a:rPr kumimoji="0" lang="en-US" sz="2400" kern="1200" dirty="0" err="1">
                          <a:solidFill>
                            <a:schemeClr val="tx1"/>
                          </a:solidFill>
                          <a:latin typeface="Times New Roman"/>
                          <a:ea typeface="Calibri"/>
                          <a:cs typeface="Arial"/>
                        </a:rPr>
                        <a:t>sacrosciatic</a:t>
                      </a:r>
                      <a:r>
                        <a:rPr kumimoji="0" lang="en-US" sz="2400" kern="1200" dirty="0">
                          <a:solidFill>
                            <a:schemeClr val="tx1"/>
                          </a:solidFill>
                          <a:latin typeface="Times New Roman"/>
                          <a:ea typeface="Calibri"/>
                          <a:cs typeface="Arial"/>
                        </a:rPr>
                        <a:t> ligament under the biceps </a:t>
                      </a:r>
                      <a:r>
                        <a:rPr kumimoji="0" lang="en-US" sz="2400" kern="1200" dirty="0" err="1">
                          <a:solidFill>
                            <a:schemeClr val="tx1"/>
                          </a:solidFill>
                          <a:latin typeface="Times New Roman"/>
                          <a:ea typeface="Calibri"/>
                          <a:cs typeface="Arial"/>
                        </a:rPr>
                        <a:t>femoris</a:t>
                      </a:r>
                      <a:r>
                        <a:rPr kumimoji="0" lang="en-US" sz="2400" kern="1200" dirty="0">
                          <a:solidFill>
                            <a:schemeClr val="tx1"/>
                          </a:solidFill>
                          <a:latin typeface="Times New Roman"/>
                          <a:ea typeface="Calibri"/>
                          <a:cs typeface="Arial"/>
                        </a:rPr>
                        <a:t> M. </a:t>
                      </a:r>
                    </a:p>
                    <a:p>
                      <a:pPr marL="457200" algn="just" rtl="0">
                        <a:lnSpc>
                          <a:spcPct val="150000"/>
                        </a:lnSpc>
                        <a:spcAft>
                          <a:spcPts val="0"/>
                        </a:spcAft>
                      </a:pPr>
                      <a:r>
                        <a:rPr kumimoji="0" lang="en-US" sz="2400" kern="1200" dirty="0">
                          <a:solidFill>
                            <a:schemeClr val="tx1"/>
                          </a:solidFill>
                          <a:latin typeface="Times New Roman"/>
                          <a:ea typeface="Calibri"/>
                          <a:cs typeface="Arial"/>
                        </a:rPr>
                        <a:t>Exposed from the internal surface by cutting through the </a:t>
                      </a:r>
                      <a:r>
                        <a:rPr kumimoji="0" lang="en-US" sz="2400" kern="1200" dirty="0" err="1">
                          <a:solidFill>
                            <a:schemeClr val="tx1"/>
                          </a:solidFill>
                          <a:latin typeface="Times New Roman"/>
                          <a:ea typeface="Calibri"/>
                          <a:cs typeface="Arial"/>
                        </a:rPr>
                        <a:t>sacrosciatic</a:t>
                      </a:r>
                      <a:r>
                        <a:rPr kumimoji="0" lang="en-US" sz="2400" kern="1200" dirty="0">
                          <a:solidFill>
                            <a:schemeClr val="tx1"/>
                          </a:solidFill>
                          <a:latin typeface="Times New Roman"/>
                          <a:ea typeface="Calibri"/>
                          <a:cs typeface="Arial"/>
                        </a:rPr>
                        <a:t> </a:t>
                      </a:r>
                      <a:r>
                        <a:rPr kumimoji="0" lang="en-US" sz="2400" kern="1200" dirty="0" err="1">
                          <a:solidFill>
                            <a:schemeClr val="tx1"/>
                          </a:solidFill>
                          <a:latin typeface="Times New Roman"/>
                          <a:ea typeface="Calibri"/>
                          <a:cs typeface="Arial"/>
                        </a:rPr>
                        <a:t>lig</a:t>
                      </a:r>
                      <a:r>
                        <a:rPr kumimoji="0" lang="en-US" sz="2400" kern="1200" dirty="0">
                          <a:solidFill>
                            <a:schemeClr val="tx1"/>
                          </a:solidFill>
                          <a:latin typeface="Times New Roman"/>
                          <a:ea typeface="Calibri"/>
                          <a:cs typeface="Arial"/>
                        </a:rPr>
                        <a:t>. About 4 cm in front of the posterior of the </a:t>
                      </a:r>
                      <a:r>
                        <a:rPr kumimoji="0" lang="en-US" sz="2400" kern="1200" dirty="0" err="1">
                          <a:solidFill>
                            <a:schemeClr val="tx1"/>
                          </a:solidFill>
                          <a:latin typeface="Times New Roman"/>
                          <a:ea typeface="Calibri"/>
                          <a:cs typeface="Arial"/>
                        </a:rPr>
                        <a:t>lig</a:t>
                      </a:r>
                      <a:r>
                        <a:rPr kumimoji="0" lang="en-US" sz="2400" kern="1200" dirty="0">
                          <a:solidFill>
                            <a:schemeClr val="tx1"/>
                          </a:solidFill>
                          <a:latin typeface="Times New Roman"/>
                          <a:ea typeface="Calibri"/>
                          <a:cs typeface="Arial"/>
                        </a:rPr>
                        <a:t>. Through the </a:t>
                      </a:r>
                      <a:r>
                        <a:rPr kumimoji="0" lang="en-US" sz="2400" kern="1200" dirty="0" err="1">
                          <a:solidFill>
                            <a:schemeClr val="tx1"/>
                          </a:solidFill>
                          <a:latin typeface="Times New Roman"/>
                          <a:ea typeface="Calibri"/>
                          <a:cs typeface="Arial"/>
                        </a:rPr>
                        <a:t>coccygeal</a:t>
                      </a:r>
                      <a:r>
                        <a:rPr kumimoji="0" lang="en-US" sz="2400" kern="1200" dirty="0">
                          <a:solidFill>
                            <a:schemeClr val="tx1"/>
                          </a:solidFill>
                          <a:latin typeface="Times New Roman"/>
                          <a:ea typeface="Calibri"/>
                          <a:cs typeface="Arial"/>
                        </a:rPr>
                        <a:t> m. vertical to the long axis of the </a:t>
                      </a:r>
                      <a:r>
                        <a:rPr kumimoji="0" lang="en-US" sz="2400" kern="1200" dirty="0" err="1">
                          <a:solidFill>
                            <a:schemeClr val="tx1"/>
                          </a:solidFill>
                          <a:latin typeface="Times New Roman"/>
                          <a:ea typeface="Calibri"/>
                          <a:cs typeface="Arial"/>
                        </a:rPr>
                        <a:t>muscel</a:t>
                      </a:r>
                      <a:r>
                        <a:rPr kumimoji="0" lang="en-US" sz="2400" kern="1200" dirty="0">
                          <a:solidFill>
                            <a:schemeClr val="tx1"/>
                          </a:solidFill>
                          <a:latin typeface="Times New Roman"/>
                          <a:ea typeface="Calibri"/>
                          <a:cs typeface="Arial"/>
                        </a:rPr>
                        <a:t> fibers.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228600" indent="-45720" algn="just" rtl="0" eaLnBrk="1" fontAlgn="t" latinLnBrk="0" hangingPunct="1">
                        <a:lnSpc>
                          <a:spcPct val="150000"/>
                        </a:lnSpc>
                        <a:spcBef>
                          <a:spcPts val="0"/>
                        </a:spcBef>
                        <a:spcAft>
                          <a:spcPts val="0"/>
                        </a:spcAft>
                      </a:pPr>
                      <a:r>
                        <a:rPr lang="en-US" sz="2400" b="1" i="0" u="none" strike="noStrike" kern="1200">
                          <a:solidFill>
                            <a:srgbClr val="FF0000"/>
                          </a:solidFill>
                          <a:latin typeface="Times New Roman"/>
                          <a:ea typeface="Calibri"/>
                          <a:cs typeface="Arial"/>
                        </a:rPr>
                        <a:t>D</a:t>
                      </a:r>
                      <a:endParaRPr lang="en-US" sz="2000" b="0" i="0" u="none" strike="noStrike" kern="1200">
                        <a:solidFill>
                          <a:srgbClr val="FF0000"/>
                        </a:solidFill>
                        <a:latin typeface="Calibri"/>
                        <a:ea typeface="Calibri"/>
                        <a:cs typeface="Arial"/>
                      </a:endParaRPr>
                    </a:p>
                  </a:txBody>
                  <a:tcPr marL="29083" marR="29083"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rtl="0">
                        <a:lnSpc>
                          <a:spcPct val="150000"/>
                        </a:lnSpc>
                        <a:spcAft>
                          <a:spcPts val="0"/>
                        </a:spcAft>
                      </a:pPr>
                      <a:r>
                        <a:rPr kumimoji="0" lang="en-US" sz="2400" kern="1200" dirty="0">
                          <a:solidFill>
                            <a:schemeClr val="tx1"/>
                          </a:solidFill>
                          <a:latin typeface="Times New Roman"/>
                          <a:ea typeface="Calibri"/>
                          <a:cs typeface="Arial"/>
                        </a:rPr>
                        <a:t>Skin of the hip, tail, pelvic M. . </a:t>
                      </a:r>
                      <a:r>
                        <a:rPr kumimoji="0" lang="en-US" sz="2400" kern="1200" dirty="0" err="1">
                          <a:solidFill>
                            <a:schemeClr val="tx1"/>
                          </a:solidFill>
                          <a:latin typeface="Times New Roman"/>
                          <a:ea typeface="Calibri"/>
                          <a:cs typeface="Arial"/>
                        </a:rPr>
                        <a:t>coxal</a:t>
                      </a:r>
                      <a:r>
                        <a:rPr kumimoji="0" lang="en-US" sz="2400" kern="1200" dirty="0">
                          <a:solidFill>
                            <a:schemeClr val="tx1"/>
                          </a:solidFill>
                          <a:latin typeface="Times New Roman"/>
                          <a:ea typeface="Calibri"/>
                          <a:cs typeface="Arial"/>
                        </a:rPr>
                        <a:t> joint, rectum, posterior part of the genital  organs, receive </a:t>
                      </a:r>
                      <a:r>
                        <a:rPr kumimoji="0" lang="en-US" sz="2400" kern="1200" dirty="0" err="1">
                          <a:solidFill>
                            <a:schemeClr val="tx1"/>
                          </a:solidFill>
                          <a:latin typeface="Times New Roman"/>
                          <a:ea typeface="Calibri"/>
                          <a:cs typeface="Arial"/>
                        </a:rPr>
                        <a:t>efferents</a:t>
                      </a:r>
                      <a:r>
                        <a:rPr kumimoji="0" lang="en-US" sz="2400" kern="1200" dirty="0">
                          <a:solidFill>
                            <a:schemeClr val="tx1"/>
                          </a:solidFill>
                          <a:latin typeface="Times New Roman"/>
                          <a:ea typeface="Calibri"/>
                          <a:cs typeface="Arial"/>
                        </a:rPr>
                        <a:t> from the </a:t>
                      </a:r>
                      <a:r>
                        <a:rPr kumimoji="0" lang="en-US" sz="2400" kern="1200" dirty="0" err="1">
                          <a:solidFill>
                            <a:schemeClr val="tx1"/>
                          </a:solidFill>
                          <a:latin typeface="Times New Roman"/>
                          <a:ea typeface="Calibri"/>
                          <a:cs typeface="Arial"/>
                        </a:rPr>
                        <a:t>poplitial</a:t>
                      </a:r>
                      <a:r>
                        <a:rPr kumimoji="0" lang="en-US" sz="2400" kern="1200" dirty="0">
                          <a:solidFill>
                            <a:schemeClr val="tx1"/>
                          </a:solidFill>
                          <a:latin typeface="Times New Roman"/>
                          <a:ea typeface="Calibri"/>
                          <a:cs typeface="Arial"/>
                        </a:rPr>
                        <a:t> </a:t>
                      </a:r>
                      <a:r>
                        <a:rPr kumimoji="0" lang="en-US" sz="2400" kern="1200" dirty="0" err="1">
                          <a:solidFill>
                            <a:schemeClr val="tx1"/>
                          </a:solidFill>
                          <a:latin typeface="Times New Roman"/>
                          <a:ea typeface="Calibri"/>
                          <a:cs typeface="Arial"/>
                        </a:rPr>
                        <a:t>L.n</a:t>
                      </a:r>
                      <a:r>
                        <a:rPr kumimoji="0" lang="en-US" sz="2400" kern="1200" dirty="0">
                          <a:solidFill>
                            <a:schemeClr val="tx1"/>
                          </a:solidFill>
                          <a:latin typeface="Times New Roman"/>
                          <a:ea typeface="Calibri"/>
                          <a:cs typeface="Arial"/>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182880" indent="0" algn="just" rtl="0" eaLnBrk="1" fontAlgn="t" latinLnBrk="0" hangingPunct="1">
                        <a:lnSpc>
                          <a:spcPct val="150000"/>
                        </a:lnSpc>
                        <a:spcBef>
                          <a:spcPts val="0"/>
                        </a:spcBef>
                        <a:spcAft>
                          <a:spcPts val="0"/>
                        </a:spcAft>
                      </a:pPr>
                      <a:r>
                        <a:rPr lang="en-US" sz="2400" b="1" i="0" u="none" strike="noStrike" kern="1200" dirty="0">
                          <a:solidFill>
                            <a:srgbClr val="FF0000"/>
                          </a:solidFill>
                          <a:latin typeface="Times New Roman"/>
                          <a:ea typeface="Calibri"/>
                          <a:cs typeface="Arial"/>
                        </a:rPr>
                        <a:t>E</a:t>
                      </a:r>
                      <a:endParaRPr lang="en-US" sz="2000" b="0" i="0" u="none" strike="noStrike" kern="1200" dirty="0">
                        <a:solidFill>
                          <a:srgbClr val="FF0000"/>
                        </a:solidFill>
                        <a:latin typeface="Calibri"/>
                        <a:ea typeface="Calibri"/>
                        <a:cs typeface="Arial"/>
                      </a:endParaRPr>
                    </a:p>
                  </a:txBody>
                  <a:tcPr marL="29083" marR="29083"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rtl="0">
                        <a:lnSpc>
                          <a:spcPct val="150000"/>
                        </a:lnSpc>
                        <a:spcAft>
                          <a:spcPts val="0"/>
                        </a:spcAft>
                      </a:pPr>
                      <a:r>
                        <a:rPr kumimoji="0" lang="en-US" sz="2400" kern="1200" dirty="0">
                          <a:solidFill>
                            <a:schemeClr val="tx1"/>
                          </a:solidFill>
                          <a:latin typeface="Times New Roman"/>
                          <a:ea typeface="Calibri"/>
                          <a:cs typeface="Arial"/>
                        </a:rPr>
                        <a:t>Internal  iliac </a:t>
                      </a:r>
                      <a:r>
                        <a:rPr kumimoji="0" lang="en-US" sz="2400" kern="1200" dirty="0" err="1">
                          <a:solidFill>
                            <a:schemeClr val="tx1"/>
                          </a:solidFill>
                          <a:latin typeface="Times New Roman"/>
                          <a:ea typeface="Calibri"/>
                          <a:cs typeface="Arial"/>
                        </a:rPr>
                        <a:t>L.n</a:t>
                      </a:r>
                      <a:r>
                        <a:rPr kumimoji="0" lang="en-US" sz="2400" kern="1200" dirty="0">
                          <a:solidFill>
                            <a:schemeClr val="tx1"/>
                          </a:solidFill>
                          <a:latin typeface="Times New Roman"/>
                          <a:ea typeface="Calibri"/>
                          <a:cs typeface="Arial"/>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500034" y="642918"/>
          <a:ext cx="8429684" cy="3226118"/>
        </p:xfrm>
        <a:graphic>
          <a:graphicData uri="http://schemas.openxmlformats.org/drawingml/2006/table">
            <a:tbl>
              <a:tblPr/>
              <a:tblGrid>
                <a:gridCol w="394293"/>
                <a:gridCol w="8035391"/>
              </a:tblGrid>
              <a:tr h="0">
                <a:tc gridSpan="2">
                  <a:txBody>
                    <a:bodyPr/>
                    <a:lstStyle/>
                    <a:p>
                      <a:pPr marL="342900" lvl="0" indent="-342900" algn="just" rtl="0">
                        <a:lnSpc>
                          <a:spcPct val="150000"/>
                        </a:lnSpc>
                        <a:spcAft>
                          <a:spcPts val="0"/>
                        </a:spcAft>
                        <a:buFont typeface="+mj-lt"/>
                        <a:buNone/>
                      </a:pPr>
                      <a:r>
                        <a:rPr kumimoji="0" lang="en-US" sz="2400" b="1" kern="1200" dirty="0" smtClean="0">
                          <a:solidFill>
                            <a:srgbClr val="FF0000"/>
                          </a:solidFill>
                          <a:latin typeface="Times New Roman"/>
                          <a:ea typeface="Calibri"/>
                          <a:cs typeface="Arial"/>
                        </a:rPr>
                        <a:t>9. </a:t>
                      </a:r>
                      <a:r>
                        <a:rPr kumimoji="0" lang="en-US" sz="2400" b="1" kern="1200" dirty="0" err="1" smtClean="0">
                          <a:solidFill>
                            <a:srgbClr val="FF0000"/>
                          </a:solidFill>
                          <a:latin typeface="Times New Roman"/>
                          <a:ea typeface="Calibri"/>
                          <a:cs typeface="Arial"/>
                        </a:rPr>
                        <a:t>Poplitial</a:t>
                      </a:r>
                      <a:r>
                        <a:rPr kumimoji="0" lang="en-US" sz="2400" b="1" kern="1200" dirty="0" smtClean="0">
                          <a:solidFill>
                            <a:srgbClr val="FF0000"/>
                          </a:solidFill>
                          <a:latin typeface="Times New Roman"/>
                          <a:ea typeface="Calibri"/>
                          <a:cs typeface="Arial"/>
                        </a:rPr>
                        <a:t> </a:t>
                      </a:r>
                      <a:r>
                        <a:rPr kumimoji="0" lang="en-US" sz="2400" b="1" kern="1200" dirty="0" err="1">
                          <a:solidFill>
                            <a:srgbClr val="FF0000"/>
                          </a:solidFill>
                          <a:latin typeface="Times New Roman"/>
                          <a:ea typeface="Calibri"/>
                          <a:cs typeface="Arial"/>
                        </a:rPr>
                        <a:t>L.n</a:t>
                      </a:r>
                      <a:endParaRPr kumimoji="0" lang="en-US" sz="2400" b="1" kern="1200" dirty="0">
                        <a:solidFill>
                          <a:srgbClr val="FF0000"/>
                        </a:solidFill>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r h="0">
                <a:tc>
                  <a:txBody>
                    <a:bodyPr/>
                    <a:lstStyle/>
                    <a:p>
                      <a:pPr marL="457200" algn="just" rtl="0">
                        <a:lnSpc>
                          <a:spcPct val="150000"/>
                        </a:lnSpc>
                        <a:spcAft>
                          <a:spcPts val="0"/>
                        </a:spcAft>
                      </a:pP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rtl="0">
                        <a:lnSpc>
                          <a:spcPct val="150000"/>
                        </a:lnSpc>
                        <a:spcAft>
                          <a:spcPts val="0"/>
                        </a:spcAft>
                      </a:pPr>
                      <a:r>
                        <a:rPr kumimoji="0" lang="en-US" sz="2400" kern="1200" dirty="0">
                          <a:solidFill>
                            <a:schemeClr val="tx1"/>
                          </a:solidFill>
                          <a:latin typeface="Times New Roman"/>
                          <a:ea typeface="Calibri"/>
                          <a:cs typeface="Arial"/>
                        </a:rPr>
                        <a:t>Deeply seated in the midway between biceps femoris &amp; semitendious , over the gastroenemiius M.  found embedded in the intermuscular fat mass.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457200" algn="just" rtl="0">
                        <a:lnSpc>
                          <a:spcPct val="150000"/>
                        </a:lnSpc>
                        <a:spcAft>
                          <a:spcPts val="0"/>
                        </a:spcAft>
                      </a:pP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rtl="0">
                        <a:lnSpc>
                          <a:spcPct val="150000"/>
                        </a:lnSpc>
                        <a:spcAft>
                          <a:spcPts val="0"/>
                        </a:spcAft>
                      </a:pPr>
                      <a:r>
                        <a:rPr kumimoji="0" lang="en-US" sz="2400" kern="1200" dirty="0">
                          <a:solidFill>
                            <a:schemeClr val="tx1"/>
                          </a:solidFill>
                          <a:latin typeface="Times New Roman"/>
                          <a:ea typeface="Calibri"/>
                          <a:cs typeface="Arial"/>
                        </a:rPr>
                        <a:t>Lower part of the leg &amp; foot.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457200" algn="just" rtl="0">
                        <a:lnSpc>
                          <a:spcPct val="150000"/>
                        </a:lnSpc>
                        <a:spcAft>
                          <a:spcPts val="0"/>
                        </a:spcAft>
                      </a:pP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rtl="0">
                        <a:lnSpc>
                          <a:spcPct val="150000"/>
                        </a:lnSpc>
                        <a:spcAft>
                          <a:spcPts val="0"/>
                        </a:spcAft>
                      </a:pPr>
                      <a:r>
                        <a:rPr kumimoji="0" lang="en-US" sz="2400" kern="1200" dirty="0">
                          <a:solidFill>
                            <a:schemeClr val="tx1"/>
                          </a:solidFill>
                          <a:latin typeface="Times New Roman"/>
                          <a:ea typeface="Calibri"/>
                          <a:cs typeface="Arial"/>
                        </a:rPr>
                        <a:t>Lumbar , iliac </a:t>
                      </a:r>
                      <a:r>
                        <a:rPr kumimoji="0" lang="en-US" sz="2400" kern="1200" dirty="0" err="1">
                          <a:solidFill>
                            <a:schemeClr val="tx1"/>
                          </a:solidFill>
                          <a:latin typeface="Times New Roman"/>
                          <a:ea typeface="Calibri"/>
                          <a:cs typeface="Arial"/>
                        </a:rPr>
                        <a:t>L.n</a:t>
                      </a:r>
                      <a:r>
                        <a:rPr kumimoji="0" lang="en-US" sz="2400" kern="1200" dirty="0">
                          <a:solidFill>
                            <a:schemeClr val="tx1"/>
                          </a:solidFill>
                          <a:latin typeface="Times New Roman"/>
                          <a:ea typeface="Calibri"/>
                          <a:cs typeface="Arial"/>
                        </a:rPr>
                        <a:t>. and </a:t>
                      </a:r>
                      <a:r>
                        <a:rPr kumimoji="0" lang="en-US" sz="2400" kern="1200" dirty="0" err="1">
                          <a:solidFill>
                            <a:schemeClr val="tx1"/>
                          </a:solidFill>
                          <a:latin typeface="Times New Roman"/>
                          <a:ea typeface="Calibri"/>
                          <a:cs typeface="Arial"/>
                        </a:rPr>
                        <a:t>ischiatic</a:t>
                      </a:r>
                      <a:r>
                        <a:rPr kumimoji="0" lang="en-US" sz="2400" kern="1200" dirty="0">
                          <a:solidFill>
                            <a:schemeClr val="tx1"/>
                          </a:solidFill>
                          <a:latin typeface="Times New Roman"/>
                          <a:ea typeface="Calibri"/>
                          <a:cs typeface="Arial"/>
                        </a:rPr>
                        <a:t> </a:t>
                      </a:r>
                      <a:r>
                        <a:rPr kumimoji="0" lang="en-US" sz="2400" kern="1200" dirty="0" err="1">
                          <a:solidFill>
                            <a:schemeClr val="tx1"/>
                          </a:solidFill>
                          <a:latin typeface="Times New Roman"/>
                          <a:ea typeface="Calibri"/>
                          <a:cs typeface="Arial"/>
                        </a:rPr>
                        <a:t>L.n</a:t>
                      </a:r>
                      <a:r>
                        <a:rPr kumimoji="0" lang="en-US" sz="2400" kern="1200" dirty="0">
                          <a:solidFill>
                            <a:schemeClr val="tx1"/>
                          </a:solidFill>
                          <a:latin typeface="Times New Roman"/>
                          <a:ea typeface="Calibri"/>
                          <a:cs typeface="Arial"/>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428563" y="571480"/>
          <a:ext cx="8715437" cy="4359656"/>
        </p:xfrm>
        <a:graphic>
          <a:graphicData uri="http://schemas.openxmlformats.org/drawingml/2006/table">
            <a:tbl>
              <a:tblPr/>
              <a:tblGrid>
                <a:gridCol w="585912"/>
                <a:gridCol w="2423891"/>
                <a:gridCol w="5705634"/>
              </a:tblGrid>
              <a:tr h="0">
                <a:tc gridSpan="3">
                  <a:txBody>
                    <a:bodyPr/>
                    <a:lstStyle/>
                    <a:p>
                      <a:pPr marL="0" lvl="0" indent="-342900" algn="just" rtl="0" eaLnBrk="1" fontAlgn="t" latinLnBrk="0" hangingPunct="1">
                        <a:lnSpc>
                          <a:spcPct val="115000"/>
                        </a:lnSpc>
                        <a:spcBef>
                          <a:spcPts val="0"/>
                        </a:spcBef>
                        <a:spcAft>
                          <a:spcPts val="0"/>
                        </a:spcAft>
                        <a:buFont typeface="+mj-lt"/>
                        <a:buNone/>
                      </a:pPr>
                      <a:r>
                        <a:rPr kumimoji="0" lang="en-US" sz="2400" b="1" kern="1200" dirty="0" smtClean="0">
                          <a:solidFill>
                            <a:srgbClr val="FF0000"/>
                          </a:solidFill>
                          <a:latin typeface="Times New Roman"/>
                          <a:ea typeface="Calibri"/>
                          <a:cs typeface="Arial"/>
                        </a:rPr>
                        <a:t>10.</a:t>
                      </a:r>
                      <a:r>
                        <a:rPr kumimoji="0" lang="en-US" sz="2400" b="1" kern="1200" baseline="0" dirty="0" smtClean="0">
                          <a:solidFill>
                            <a:srgbClr val="FF0000"/>
                          </a:solidFill>
                          <a:latin typeface="Times New Roman"/>
                          <a:ea typeface="Calibri"/>
                          <a:cs typeface="Arial"/>
                        </a:rPr>
                        <a:t> </a:t>
                      </a:r>
                      <a:r>
                        <a:rPr kumimoji="0" lang="en-US" sz="2400" b="1" kern="1200" dirty="0" smtClean="0">
                          <a:solidFill>
                            <a:srgbClr val="FF0000"/>
                          </a:solidFill>
                          <a:latin typeface="Times New Roman"/>
                          <a:ea typeface="Calibri"/>
                          <a:cs typeface="Arial"/>
                        </a:rPr>
                        <a:t>Mesenteric  </a:t>
                      </a:r>
                      <a:r>
                        <a:rPr kumimoji="0" lang="en-US" sz="2400" b="1" kern="1200" dirty="0">
                          <a:solidFill>
                            <a:srgbClr val="FF0000"/>
                          </a:solidFill>
                          <a:latin typeface="Times New Roman"/>
                          <a:ea typeface="Calibri"/>
                          <a:cs typeface="Arial"/>
                        </a:rPr>
                        <a:t>L.n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c hMerge="1">
                  <a:txBody>
                    <a:bodyPr/>
                    <a:lstStyle/>
                    <a:p>
                      <a:pPr rtl="1"/>
                      <a:endParaRPr lang="ar-EG"/>
                    </a:p>
                  </a:txBody>
                  <a:tcPr/>
                </a:tc>
              </a:tr>
              <a:tr h="0">
                <a:tc>
                  <a:txBody>
                    <a:bodyPr/>
                    <a:lstStyle/>
                    <a:p>
                      <a:pPr marL="0" algn="just" rtl="0" eaLnBrk="1" fontAlgn="t" latinLnBrk="0" hangingPunct="1">
                        <a:lnSpc>
                          <a:spcPct val="115000"/>
                        </a:lnSpc>
                        <a:spcBef>
                          <a:spcPts val="0"/>
                        </a:spcBef>
                        <a:spcAft>
                          <a:spcPts val="0"/>
                        </a:spcAft>
                      </a:pPr>
                      <a:r>
                        <a:rPr lang="en-US" sz="2400" b="1" i="0" u="none" strike="noStrike" kern="1200" dirty="0" smtClean="0">
                          <a:solidFill>
                            <a:srgbClr val="FF0000"/>
                          </a:solidFill>
                          <a:latin typeface="Times New Roman"/>
                          <a:ea typeface="Calibri"/>
                          <a:cs typeface="Arial"/>
                        </a:rPr>
                        <a:t>  P</a:t>
                      </a:r>
                      <a:endParaRPr lang="en-US" sz="2400" b="1" i="0" u="none" strike="noStrike" kern="1200" dirty="0">
                        <a:solidFill>
                          <a:srgbClr val="FF0000"/>
                        </a:solidFill>
                        <a:latin typeface="Times New Roman"/>
                        <a:ea typeface="Calibri"/>
                        <a:cs typeface="Arial"/>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Between the peritoneal folds of the mesentery. Divided into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EG"/>
                    </a:p>
                  </a:txBody>
                  <a:tcPr/>
                </a:tc>
              </a:tr>
              <a:tr h="0">
                <a:tc>
                  <a:txBody>
                    <a:bodyPr/>
                    <a:lstStyle/>
                    <a:p>
                      <a:pPr marL="228600" indent="-45720" algn="just" rtl="0" eaLnBrk="1" fontAlgn="t" latinLnBrk="0" hangingPunct="1">
                        <a:lnSpc>
                          <a:spcPct val="150000"/>
                        </a:lnSpc>
                        <a:spcBef>
                          <a:spcPts val="0"/>
                        </a:spcBef>
                        <a:spcAft>
                          <a:spcPts val="0"/>
                        </a:spcAft>
                      </a:pPr>
                      <a:endParaRPr lang="en-US" sz="2000" b="0" i="0" u="none" strike="noStrike" kern="1200" dirty="0">
                        <a:solidFill>
                          <a:srgbClr val="FF0000"/>
                        </a:solidFill>
                        <a:latin typeface="Calibri"/>
                        <a:ea typeface="Calibri"/>
                        <a:cs typeface="Arial"/>
                      </a:endParaRPr>
                    </a:p>
                  </a:txBody>
                  <a:tcPr marL="29083" marR="29083"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SmallDuodenal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err="1">
                          <a:solidFill>
                            <a:schemeClr val="tx1"/>
                          </a:solidFill>
                          <a:latin typeface="Times New Roman"/>
                          <a:ea typeface="Calibri"/>
                          <a:cs typeface="Arial"/>
                        </a:rPr>
                        <a:t>jejuno-ilial</a:t>
                      </a:r>
                      <a:r>
                        <a:rPr kumimoji="0" lang="en-US" sz="2400" kern="1200" dirty="0">
                          <a:solidFill>
                            <a:schemeClr val="tx1"/>
                          </a:solidFill>
                          <a:latin typeface="Times New Roman"/>
                          <a:ea typeface="Calibri"/>
                          <a:cs typeface="Arial"/>
                        </a:rPr>
                        <a:t> group:</a:t>
                      </a:r>
                    </a:p>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10-50 in no.&amp; 0.5- 120 cm in length. </a:t>
                      </a:r>
                    </a:p>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The long are parallel to the intestine &amp; small nodes are scattered throughout the mesentery between small intestine &amp; colon.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182880" marR="0" indent="0" algn="just" defTabSz="914400" rtl="0" eaLnBrk="1" fontAlgn="t" latinLnBrk="0" hangingPunct="1">
                        <a:lnSpc>
                          <a:spcPct val="150000"/>
                        </a:lnSpc>
                        <a:spcBef>
                          <a:spcPts val="0"/>
                        </a:spcBef>
                        <a:spcAft>
                          <a:spcPts val="0"/>
                        </a:spcAft>
                        <a:buClrTx/>
                        <a:buSzTx/>
                        <a:buFontTx/>
                        <a:buNone/>
                        <a:tabLst/>
                        <a:defRPr/>
                      </a:pPr>
                      <a:r>
                        <a:rPr lang="en-US" sz="2400" b="1" i="0" u="none" strike="noStrike" kern="1200" dirty="0" smtClean="0">
                          <a:solidFill>
                            <a:srgbClr val="FF0000"/>
                          </a:solidFill>
                          <a:latin typeface="Times New Roman"/>
                          <a:ea typeface="Calibri"/>
                          <a:cs typeface="Arial"/>
                        </a:rPr>
                        <a:t>D</a:t>
                      </a:r>
                      <a:endParaRPr lang="en-US" sz="2000" b="0" i="0" u="none" strike="noStrike" kern="1200" dirty="0" smtClean="0">
                        <a:solidFill>
                          <a:srgbClr val="FF0000"/>
                        </a:solidFill>
                        <a:latin typeface="Calibri"/>
                        <a:ea typeface="Calibri"/>
                        <a:cs typeface="Arial"/>
                      </a:endParaRPr>
                    </a:p>
                  </a:txBody>
                  <a:tcPr marL="29083" marR="29083"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The duodenum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Small intestine( jejunum&amp; ilium)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0180">
                <a:tc>
                  <a:txBody>
                    <a:bodyPr/>
                    <a:lstStyle/>
                    <a:p>
                      <a:pPr marL="0" marR="0" indent="0" algn="just" defTabSz="914400" rtl="0" eaLnBrk="1" fontAlgn="t" latinLnBrk="0" hangingPunct="1">
                        <a:lnSpc>
                          <a:spcPct val="115000"/>
                        </a:lnSpc>
                        <a:spcBef>
                          <a:spcPts val="0"/>
                        </a:spcBef>
                        <a:spcAft>
                          <a:spcPts val="0"/>
                        </a:spcAft>
                        <a:buClrTx/>
                        <a:buSzTx/>
                        <a:buFontTx/>
                        <a:buNone/>
                        <a:tabLst/>
                        <a:defRPr/>
                      </a:pPr>
                      <a:r>
                        <a:rPr lang="en-US" sz="2400" b="1" i="0" u="none" strike="noStrike" kern="1200" baseline="0" dirty="0" smtClean="0">
                          <a:solidFill>
                            <a:srgbClr val="FF0000"/>
                          </a:solidFill>
                          <a:latin typeface="Times New Roman"/>
                          <a:ea typeface="Calibri"/>
                          <a:cs typeface="Arial"/>
                        </a:rPr>
                        <a:t>  </a:t>
                      </a:r>
                      <a:r>
                        <a:rPr lang="en-US" sz="2400" b="1" i="0" u="none" strike="noStrike" kern="1200" dirty="0" smtClean="0">
                          <a:solidFill>
                            <a:srgbClr val="FF0000"/>
                          </a:solidFill>
                          <a:latin typeface="Times New Roman"/>
                          <a:ea typeface="Calibri"/>
                          <a:cs typeface="Arial"/>
                        </a:rPr>
                        <a:t>E</a:t>
                      </a:r>
                      <a:endParaRPr lang="en-US" sz="2000" b="0" i="0" u="none" strike="noStrike" kern="1200" dirty="0" smtClean="0">
                        <a:solidFill>
                          <a:srgbClr val="FF0000"/>
                        </a:solidFill>
                        <a:latin typeface="Calibri"/>
                        <a:ea typeface="Calibri"/>
                        <a:cs typeface="Arial"/>
                      </a:endParaRPr>
                    </a:p>
                    <a:p>
                      <a:pPr marL="0" algn="just" rtl="0" eaLnBrk="1" fontAlgn="t" latinLnBrk="0" hangingPunct="1">
                        <a:lnSpc>
                          <a:spcPct val="115000"/>
                        </a:lnSpc>
                        <a:spcBef>
                          <a:spcPts val="0"/>
                        </a:spcBef>
                        <a:spcAft>
                          <a:spcPts val="0"/>
                        </a:spcAft>
                      </a:pPr>
                      <a:endParaRPr lang="en-US" sz="2400" b="1" i="0" u="none" strike="noStrike" kern="1200" dirty="0">
                        <a:solidFill>
                          <a:srgbClr val="FF0000"/>
                        </a:solidFill>
                        <a:latin typeface="Times New Roman"/>
                        <a:ea typeface="Calibri"/>
                        <a:cs typeface="Arial"/>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Portal L.n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r>
                        <a:rPr kumimoji="0" lang="en-US" sz="2400" kern="1200" dirty="0">
                          <a:solidFill>
                            <a:schemeClr val="tx1"/>
                          </a:solidFill>
                          <a:latin typeface="Times New Roman"/>
                          <a:ea typeface="Calibri"/>
                          <a:cs typeface="Arial"/>
                        </a:rPr>
                        <a:t>From the intestinal trunk to discharge later  into the </a:t>
                      </a:r>
                      <a:r>
                        <a:rPr kumimoji="0" lang="en-US" sz="2400" kern="1200" dirty="0" err="1">
                          <a:solidFill>
                            <a:schemeClr val="tx1"/>
                          </a:solidFill>
                          <a:latin typeface="Times New Roman"/>
                          <a:ea typeface="Calibri"/>
                          <a:cs typeface="Arial"/>
                        </a:rPr>
                        <a:t>receptaculum</a:t>
                      </a:r>
                      <a:r>
                        <a:rPr kumimoji="0" lang="en-US" sz="2400" kern="1200" dirty="0">
                          <a:solidFill>
                            <a:schemeClr val="tx1"/>
                          </a:solidFill>
                          <a:latin typeface="Times New Roman"/>
                          <a:ea typeface="Calibri"/>
                          <a:cs typeface="Arial"/>
                        </a:rPr>
                        <a:t> </a:t>
                      </a:r>
                      <a:r>
                        <a:rPr kumimoji="0" lang="en-US" sz="2400" kern="1200" dirty="0" err="1">
                          <a:solidFill>
                            <a:schemeClr val="tx1"/>
                          </a:solidFill>
                          <a:latin typeface="Times New Roman"/>
                          <a:ea typeface="Calibri"/>
                          <a:cs typeface="Arial"/>
                        </a:rPr>
                        <a:t>chyli</a:t>
                      </a:r>
                      <a:r>
                        <a:rPr kumimoji="0" lang="en-US" sz="2400" kern="1200" dirty="0">
                          <a:solidFill>
                            <a:schemeClr val="tx1"/>
                          </a:solidFill>
                          <a:latin typeface="Times New Roman"/>
                          <a:ea typeface="Calibri"/>
                          <a:cs typeface="Arial"/>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lymph_nodes1.jpg"/>
          <p:cNvPicPr>
            <a:picLocks noChangeAspect="1"/>
          </p:cNvPicPr>
          <p:nvPr/>
        </p:nvPicPr>
        <p:blipFill>
          <a:blip r:embed="rId2"/>
          <a:stretch>
            <a:fillRect/>
          </a:stretch>
        </p:blipFill>
        <p:spPr>
          <a:xfrm>
            <a:off x="0" y="928670"/>
            <a:ext cx="9144000" cy="5929330"/>
          </a:xfrm>
          <a:prstGeom prst="rect">
            <a:avLst/>
          </a:prstGeom>
        </p:spPr>
      </p:pic>
      <p:sp>
        <p:nvSpPr>
          <p:cNvPr id="3" name="مستطيل 2"/>
          <p:cNvSpPr/>
          <p:nvPr/>
        </p:nvSpPr>
        <p:spPr>
          <a:xfrm>
            <a:off x="0" y="285728"/>
            <a:ext cx="3929058" cy="584775"/>
          </a:xfrm>
          <a:prstGeom prst="rect">
            <a:avLst/>
          </a:prstGeom>
        </p:spPr>
        <p:txBody>
          <a:bodyPr wrap="square">
            <a:spAutoFit/>
          </a:bodyPr>
          <a:lstStyle/>
          <a:p>
            <a:r>
              <a:rPr lang="en-US" sz="3200" b="1" u="sng" dirty="0"/>
              <a:t>Lymph  circulation:</a:t>
            </a:r>
            <a:endParaRPr lang="ar-EG"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ChangeArrowheads="1"/>
          </p:cNvSpPr>
          <p:nvPr/>
        </p:nvSpPr>
        <p:spPr bwMode="auto">
          <a:xfrm>
            <a:off x="0" y="0"/>
            <a:ext cx="8929718"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898525" marR="0" lvl="0" algn="justLow" defTabSz="914400" rtl="0" eaLnBrk="1" fontAlgn="base" latinLnBrk="0" hangingPunct="1">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inspection of lymph nodes for the presence of anatomical and pathological lesions lies mainly due to the rapid response of the lymph  node to an irritant, with enlargement and congestion of its substance and possible break down of its tissue, </a:t>
            </a:r>
          </a:p>
          <a:p>
            <a:pPr marL="898525" marR="0" lvl="0" algn="justLow" defTabSz="914400" rtl="0" eaLnBrk="1" fontAlgn="base" latinLnBrk="0" hangingPunct="1">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thus the size, color and consistency of lymph nodes form a valuable guide in the estimation of disease processes in the animal body</a:t>
            </a: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algn="justLow" rtl="0" fontAlgn="base">
              <a:lnSpc>
                <a:spcPct val="150000"/>
              </a:lnSpc>
              <a:spcBef>
                <a:spcPct val="0"/>
              </a:spcBef>
              <a:spcAft>
                <a:spcPct val="0"/>
              </a:spcAft>
            </a:pPr>
            <a:r>
              <a:rPr lang="en-US" sz="2400" b="1" u="sng" dirty="0" smtClean="0">
                <a:latin typeface="Times New Roman" pitchFamily="18" charset="0"/>
                <a:ea typeface="Calibri" pitchFamily="34" charset="0"/>
                <a:cs typeface="Times New Roman" pitchFamily="18" charset="0"/>
              </a:rPr>
              <a:t> Size: </a:t>
            </a:r>
            <a:r>
              <a:rPr lang="en-US" sz="2400" b="1"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varies </a:t>
            </a:r>
            <a:r>
              <a:rPr lang="en-US" sz="2400" dirty="0">
                <a:latin typeface="Times New Roman" pitchFamily="18" charset="0"/>
                <a:ea typeface="Calibri" pitchFamily="34" charset="0"/>
                <a:cs typeface="Times New Roman" pitchFamily="18" charset="0"/>
              </a:rPr>
              <a:t>from that of a pinhead up to walnut. </a:t>
            </a:r>
            <a:r>
              <a:rPr lang="en-US" sz="2400" dirty="0" smtClean="0">
                <a:latin typeface="Times New Roman" pitchFamily="18" charset="0"/>
                <a:ea typeface="Calibri" pitchFamily="34" charset="0"/>
                <a:cs typeface="Times New Roman" pitchFamily="18" charset="0"/>
              </a:rPr>
              <a:t>However</a:t>
            </a:r>
            <a:r>
              <a:rPr lang="en-US" sz="2400" dirty="0">
                <a:latin typeface="Times New Roman" pitchFamily="18" charset="0"/>
                <a:ea typeface="Calibri" pitchFamily="34" charset="0"/>
                <a:cs typeface="Times New Roman" pitchFamily="18" charset="0"/>
              </a:rPr>
              <a:t>, the </a:t>
            </a:r>
            <a:r>
              <a:rPr lang="en-US" sz="2400" dirty="0" smtClean="0">
                <a:latin typeface="Times New Roman" pitchFamily="18" charset="0"/>
                <a:ea typeface="Calibri" pitchFamily="34" charset="0"/>
                <a:cs typeface="Times New Roman" pitchFamily="18" charset="0"/>
              </a:rPr>
              <a:t>    </a:t>
            </a:r>
          </a:p>
          <a:p>
            <a:pPr algn="justLow" rtl="0" fontAlgn="base">
              <a:lnSpc>
                <a:spcPct val="150000"/>
              </a:lnSpc>
              <a:spcBef>
                <a:spcPct val="0"/>
              </a:spcBef>
              <a:spcAft>
                <a:spcPct val="0"/>
              </a:spcAft>
            </a:pPr>
            <a:r>
              <a:rPr lang="en-US" sz="2400" dirty="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           posterior </a:t>
            </a:r>
            <a:r>
              <a:rPr lang="en-US" sz="2400" dirty="0" err="1">
                <a:latin typeface="Times New Roman" pitchFamily="18" charset="0"/>
                <a:ea typeface="Calibri" pitchFamily="34" charset="0"/>
                <a:cs typeface="Times New Roman" pitchFamily="18" charset="0"/>
              </a:rPr>
              <a:t>mediastinal</a:t>
            </a:r>
            <a:r>
              <a:rPr lang="en-US" sz="2400" dirty="0">
                <a:latin typeface="Times New Roman" pitchFamily="18" charset="0"/>
                <a:ea typeface="Calibri" pitchFamily="34" charset="0"/>
                <a:cs typeface="Times New Roman" pitchFamily="18" charset="0"/>
              </a:rPr>
              <a:t> </a:t>
            </a:r>
            <a:r>
              <a:rPr lang="en-US" sz="2400" dirty="0" err="1" smtClean="0">
                <a:latin typeface="Times New Roman" pitchFamily="18" charset="0"/>
                <a:ea typeface="Calibri" pitchFamily="34" charset="0"/>
                <a:cs typeface="Times New Roman" pitchFamily="18" charset="0"/>
              </a:rPr>
              <a:t>L.n</a:t>
            </a:r>
            <a:r>
              <a:rPr lang="en-US" sz="2400" dirty="0" smtClean="0">
                <a:latin typeface="Times New Roman" pitchFamily="18" charset="0"/>
                <a:ea typeface="Calibri" pitchFamily="34" charset="0"/>
                <a:cs typeface="Times New Roman" pitchFamily="18" charset="0"/>
              </a:rPr>
              <a:t> of </a:t>
            </a:r>
            <a:r>
              <a:rPr lang="en-US" sz="2400" dirty="0">
                <a:latin typeface="Times New Roman" pitchFamily="18" charset="0"/>
                <a:ea typeface="Calibri" pitchFamily="34" charset="0"/>
                <a:cs typeface="Times New Roman" pitchFamily="18" charset="0"/>
              </a:rPr>
              <a:t>cattle may reach  a length of 25 cm. </a:t>
            </a:r>
          </a:p>
          <a:p>
            <a:pPr marL="898525" algn="justLow" rtl="0" fontAlgn="base">
              <a:lnSpc>
                <a:spcPct val="150000"/>
              </a:lnSpc>
              <a:spcBef>
                <a:spcPct val="0"/>
              </a:spcBef>
              <a:spcAft>
                <a:spcPct val="0"/>
              </a:spcAft>
            </a:pPr>
            <a:r>
              <a:rPr lang="en-US" sz="2400" dirty="0">
                <a:latin typeface="Times New Roman" pitchFamily="18" charset="0"/>
                <a:ea typeface="Calibri" pitchFamily="34" charset="0"/>
                <a:cs typeface="Times New Roman" pitchFamily="18" charset="0"/>
              </a:rPr>
              <a:t>The size </a:t>
            </a:r>
            <a:r>
              <a:rPr lang="en-US" sz="2400" dirty="0" smtClean="0">
                <a:latin typeface="Times New Roman" pitchFamily="18" charset="0"/>
                <a:ea typeface="Calibri" pitchFamily="34" charset="0"/>
                <a:cs typeface="Times New Roman" pitchFamily="18" charset="0"/>
              </a:rPr>
              <a:t>is </a:t>
            </a:r>
            <a:r>
              <a:rPr lang="en-US" sz="2400" dirty="0">
                <a:latin typeface="Times New Roman" pitchFamily="18" charset="0"/>
                <a:ea typeface="Calibri" pitchFamily="34" charset="0"/>
                <a:cs typeface="Times New Roman" pitchFamily="18" charset="0"/>
              </a:rPr>
              <a:t>relatively greater in </a:t>
            </a:r>
            <a:r>
              <a:rPr lang="en-US" sz="2400" dirty="0" smtClean="0">
                <a:latin typeface="Times New Roman" pitchFamily="18" charset="0"/>
                <a:ea typeface="Calibri" pitchFamily="34" charset="0"/>
                <a:cs typeface="Times New Roman" pitchFamily="18" charset="0"/>
              </a:rPr>
              <a:t>young </a:t>
            </a:r>
            <a:r>
              <a:rPr lang="en-US" sz="2400" dirty="0">
                <a:latin typeface="Times New Roman" pitchFamily="18" charset="0"/>
                <a:ea typeface="Calibri" pitchFamily="34" charset="0"/>
                <a:cs typeface="Times New Roman" pitchFamily="18" charset="0"/>
              </a:rPr>
              <a:t>growing animals than </a:t>
            </a:r>
            <a:r>
              <a:rPr lang="en-US" sz="2400" dirty="0" smtClean="0">
                <a:latin typeface="Times New Roman" pitchFamily="18" charset="0"/>
                <a:ea typeface="Calibri" pitchFamily="34" charset="0"/>
                <a:cs typeface="Times New Roman" pitchFamily="18" charset="0"/>
              </a:rPr>
              <a:t> </a:t>
            </a:r>
            <a:r>
              <a:rPr lang="en-US" sz="2400" dirty="0">
                <a:latin typeface="Times New Roman" pitchFamily="18" charset="0"/>
                <a:ea typeface="Calibri" pitchFamily="34" charset="0"/>
                <a:cs typeface="Times New Roman" pitchFamily="18" charset="0"/>
              </a:rPr>
              <a:t>adult, </a:t>
            </a:r>
            <a:r>
              <a:rPr lang="en-US" sz="2400" dirty="0" smtClean="0">
                <a:latin typeface="Times New Roman" pitchFamily="18" charset="0"/>
                <a:ea typeface="Calibri" pitchFamily="34" charset="0"/>
                <a:cs typeface="Times New Roman" pitchFamily="18" charset="0"/>
              </a:rPr>
              <a:t>due to </a:t>
            </a:r>
            <a:r>
              <a:rPr lang="en-US" sz="2400" dirty="0">
                <a:latin typeface="Times New Roman" pitchFamily="18" charset="0"/>
                <a:ea typeface="Calibri" pitchFamily="34" charset="0"/>
                <a:cs typeface="Times New Roman" pitchFamily="18" charset="0"/>
              </a:rPr>
              <a:t>a relatively greater growth intensity of the lymphatic tissue</a:t>
            </a:r>
            <a:r>
              <a:rPr lang="en-US" sz="2400" dirty="0" smtClean="0">
                <a:latin typeface="Times New Roman" pitchFamily="18" charset="0"/>
                <a:ea typeface="Calibri" pitchFamily="34" charset="0"/>
                <a:cs typeface="Times New Roman" pitchFamily="18"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0" y="0"/>
            <a:ext cx="8858280" cy="73866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50000"/>
              </a:lnSpc>
              <a:spcBef>
                <a:spcPct val="0"/>
              </a:spcBef>
              <a:spcAft>
                <a:spcPct val="0"/>
              </a:spcAft>
              <a:buClrTx/>
              <a:buSzTx/>
              <a:buFontTx/>
              <a:buChar char="•"/>
              <a:tabLst/>
            </a:pPr>
            <a:r>
              <a:rPr kumimoji="0" lang="en-US"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Shape:</a:t>
            </a:r>
          </a:p>
          <a:p>
            <a:pPr marL="0" marR="0" lvl="0" indent="0" algn="justLow" defTabSz="914400" rtl="0" eaLnBrk="1" fontAlgn="base" latinLnBrk="0" hangingPunct="1">
              <a:lnSpc>
                <a:spcPct val="150000"/>
              </a:lnSpc>
              <a:spcBef>
                <a:spcPct val="0"/>
              </a:spcBef>
              <a:spcAft>
                <a:spcPct val="0"/>
              </a:spcAft>
              <a:buClrTx/>
              <a:buSzTx/>
              <a:tabLst/>
            </a:pPr>
            <a:r>
              <a:rPr lang="en-US" sz="2800" b="1" dirty="0">
                <a:latin typeface="Times New Roman" pitchFamily="18" charset="0"/>
                <a:ea typeface="Calibri" pitchFamily="34" charset="0"/>
                <a:cs typeface="Times New Roman" pitchFamily="18" charset="0"/>
              </a:rPr>
              <a:t> </a:t>
            </a:r>
            <a:r>
              <a:rPr lang="en-US" sz="2800" b="1" dirty="0" smtClean="0">
                <a:latin typeface="Times New Roman" pitchFamily="18" charset="0"/>
                <a:ea typeface="Calibri" pitchFamily="34" charset="0"/>
                <a:cs typeface="Times New Roman" pitchFamily="18" charset="0"/>
              </a:rPr>
              <a:t>         </a:t>
            </a:r>
            <a:r>
              <a:rPr kumimoji="0" lang="en-US" sz="28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Generally, round or oval and somewhat compressed. </a:t>
            </a:r>
            <a:endParaRPr kumimoji="0" lang="en-US" sz="1200" i="0" u="none" strike="noStrike" cap="none" normalizeH="0" baseline="0" dirty="0" smtClean="0">
              <a:ln>
                <a:noFill/>
              </a:ln>
              <a:solidFill>
                <a:schemeClr val="tx1"/>
              </a:solidFill>
              <a:effectLst/>
              <a:latin typeface="Arial" pitchFamily="34" charset="0"/>
              <a:cs typeface="Arial" pitchFamily="34" charset="0"/>
            </a:endParaRPr>
          </a:p>
          <a:p>
            <a:pPr marL="898525" marR="0" lvl="0" algn="justLow" defTabSz="914400" rtl="0" eaLnBrk="0" fontAlgn="base" latinLnBrk="0" hangingPunct="0">
              <a:lnSpc>
                <a:spcPct val="150000"/>
              </a:lnSpc>
              <a:spcBef>
                <a:spcPct val="0"/>
              </a:spcBef>
              <a:spcAft>
                <a:spcPct val="0"/>
              </a:spcAft>
              <a:buClrTx/>
              <a:buSzTx/>
              <a:buFontTx/>
              <a:buNone/>
              <a:tabLst/>
            </a:pPr>
            <a:r>
              <a:rPr kumimoji="0" lang="en-US" sz="280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 ruminants, </a:t>
            </a:r>
            <a:r>
              <a:rPr kumimoji="0" lang="en-US" sz="28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they are large and few in number,</a:t>
            </a:r>
            <a:endParaRPr kumimoji="0" lang="en-US" sz="1200" i="0" u="none" strike="noStrike" cap="none" normalizeH="0" baseline="0" dirty="0" smtClean="0">
              <a:ln>
                <a:noFill/>
              </a:ln>
              <a:solidFill>
                <a:schemeClr val="tx1"/>
              </a:solidFill>
              <a:effectLst/>
              <a:latin typeface="Arial" pitchFamily="34" charset="0"/>
              <a:cs typeface="Arial" pitchFamily="34" charset="0"/>
            </a:endParaRPr>
          </a:p>
          <a:p>
            <a:pPr marL="898525" marR="0" lvl="0" algn="justLow" defTabSz="914400" rtl="0" eaLnBrk="0" fontAlgn="base" latinLnBrk="0" hangingPunct="0">
              <a:lnSpc>
                <a:spcPct val="150000"/>
              </a:lnSpc>
              <a:spcBef>
                <a:spcPct val="0"/>
              </a:spcBef>
              <a:spcAft>
                <a:spcPct val="0"/>
              </a:spcAft>
              <a:buClrTx/>
              <a:buSzTx/>
              <a:buFontTx/>
              <a:buNone/>
              <a:tabLst/>
            </a:pPr>
            <a:r>
              <a:rPr kumimoji="0" lang="en-US" sz="280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 pigs; </a:t>
            </a:r>
            <a:r>
              <a:rPr kumimoji="0" lang="en-US" sz="28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lymph nodes of are </a:t>
            </a:r>
            <a:r>
              <a:rPr kumimoji="0" lang="en-US" sz="280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lobulated</a:t>
            </a:r>
            <a:r>
              <a:rPr kumimoji="0" lang="en-US" sz="28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US" sz="1200" i="0" u="none" strike="noStrike" cap="none" normalizeH="0" baseline="0" dirty="0" smtClean="0">
              <a:ln>
                <a:noFill/>
              </a:ln>
              <a:solidFill>
                <a:schemeClr val="tx1"/>
              </a:solidFill>
              <a:effectLst/>
              <a:latin typeface="Arial" pitchFamily="34" charset="0"/>
              <a:cs typeface="Arial" pitchFamily="34" charset="0"/>
            </a:endParaRPr>
          </a:p>
          <a:p>
            <a:pPr marL="898525" marR="0" lvl="0" algn="justLow" defTabSz="914400" rtl="0" eaLnBrk="0" fontAlgn="base" latinLnBrk="0" hangingPunct="0">
              <a:lnSpc>
                <a:spcPct val="150000"/>
              </a:lnSpc>
              <a:spcBef>
                <a:spcPct val="0"/>
              </a:spcBef>
              <a:spcAft>
                <a:spcPct val="0"/>
              </a:spcAft>
              <a:buClrTx/>
              <a:buSzTx/>
              <a:buFontTx/>
              <a:buNone/>
              <a:tabLst/>
            </a:pPr>
            <a:r>
              <a:rPr kumimoji="0" lang="en-US" sz="280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 camels;</a:t>
            </a:r>
            <a:r>
              <a:rPr kumimoji="0" lang="en-US" sz="28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the </a:t>
            </a:r>
            <a:r>
              <a:rPr kumimoji="0" lang="en-US" sz="280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prepectoral</a:t>
            </a:r>
            <a:r>
              <a:rPr kumimoji="0" lang="en-US" sz="28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&amp; superficial inguinal </a:t>
            </a:r>
            <a:r>
              <a:rPr kumimoji="0" lang="en-US" sz="280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L.n</a:t>
            </a:r>
            <a:r>
              <a:rPr kumimoji="0" lang="en-US" sz="28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are superficially located.</a:t>
            </a:r>
          </a:p>
          <a:p>
            <a:pPr marL="898525" lvl="0" indent="-898525" algn="justLow" rtl="0" eaLnBrk="0" fontAlgn="base" hangingPunct="0">
              <a:lnSpc>
                <a:spcPct val="150000"/>
              </a:lnSpc>
              <a:spcBef>
                <a:spcPct val="0"/>
              </a:spcBef>
              <a:spcAft>
                <a:spcPct val="0"/>
              </a:spcAft>
            </a:pPr>
            <a:r>
              <a:rPr lang="en-US" sz="2800" b="1" u="sng" dirty="0" smtClean="0">
                <a:latin typeface="Times New Roman" pitchFamily="18" charset="0"/>
                <a:ea typeface="Calibri" pitchFamily="34" charset="0"/>
                <a:cs typeface="Times New Roman" pitchFamily="18" charset="0"/>
              </a:rPr>
              <a:t>Color:</a:t>
            </a:r>
            <a:r>
              <a:rPr lang="en-US" sz="2800" dirty="0" smtClean="0">
                <a:latin typeface="Times New Roman" pitchFamily="18" charset="0"/>
                <a:ea typeface="Calibri" pitchFamily="34" charset="0"/>
                <a:cs typeface="Times New Roman" pitchFamily="18" charset="0"/>
              </a:rPr>
              <a:t> variable,</a:t>
            </a:r>
            <a:r>
              <a:rPr lang="en-US" sz="2800" b="1" dirty="0" smtClean="0">
                <a:latin typeface="Times New Roman" pitchFamily="18" charset="0"/>
                <a:ea typeface="Calibri" pitchFamily="34" charset="0"/>
                <a:cs typeface="Times New Roman" pitchFamily="18" charset="0"/>
              </a:rPr>
              <a:t> </a:t>
            </a:r>
            <a:r>
              <a:rPr lang="en-US" sz="2800" dirty="0" smtClean="0">
                <a:latin typeface="Times New Roman" pitchFamily="18" charset="0"/>
                <a:ea typeface="Calibri" pitchFamily="34" charset="0"/>
                <a:cs typeface="Times New Roman" pitchFamily="18" charset="0"/>
              </a:rPr>
              <a:t>may </a:t>
            </a:r>
            <a:r>
              <a:rPr lang="en-US" sz="2800" dirty="0">
                <a:latin typeface="Times New Roman" pitchFamily="18" charset="0"/>
                <a:ea typeface="Calibri" pitchFamily="34" charset="0"/>
                <a:cs typeface="Times New Roman" pitchFamily="18" charset="0"/>
              </a:rPr>
              <a:t>be white, grayish blue or almost black. </a:t>
            </a:r>
            <a:endParaRPr lang="en-US" sz="2800" dirty="0" smtClean="0">
              <a:latin typeface="Times New Roman" pitchFamily="18" charset="0"/>
              <a:ea typeface="Calibri" pitchFamily="34" charset="0"/>
              <a:cs typeface="Times New Roman" pitchFamily="18" charset="0"/>
            </a:endParaRPr>
          </a:p>
          <a:p>
            <a:pPr marL="990600" marR="0" lvl="0" indent="-990600" algn="justLow" defTabSz="625475" rtl="0" eaLnBrk="0" fontAlgn="base" latinLnBrk="0" hangingPunct="0">
              <a:lnSpc>
                <a:spcPct val="150000"/>
              </a:lnSpc>
              <a:spcBef>
                <a:spcPct val="0"/>
              </a:spcBef>
              <a:spcAft>
                <a:spcPct val="0"/>
              </a:spcAft>
              <a:buClrTx/>
              <a:buSzTx/>
              <a:buFontTx/>
              <a:buNone/>
              <a:tabLst/>
            </a:pPr>
            <a:r>
              <a:rPr lang="en-US" sz="2800" dirty="0">
                <a:latin typeface="Times New Roman" pitchFamily="18" charset="0"/>
                <a:ea typeface="Calibri" pitchFamily="34" charset="0"/>
                <a:cs typeface="Times New Roman" pitchFamily="18" charset="0"/>
              </a:rPr>
              <a:t> </a:t>
            </a:r>
            <a:r>
              <a:rPr lang="en-US" sz="2800" dirty="0" smtClean="0">
                <a:latin typeface="Times New Roman" pitchFamily="18" charset="0"/>
                <a:ea typeface="Calibri" pitchFamily="34" charset="0"/>
                <a:cs typeface="Times New Roman" pitchFamily="18" charset="0"/>
              </a:rPr>
              <a:t>         The </a:t>
            </a:r>
            <a:r>
              <a:rPr lang="en-US" sz="2800" dirty="0">
                <a:latin typeface="Times New Roman" pitchFamily="18" charset="0"/>
                <a:ea typeface="Calibri" pitchFamily="34" charset="0"/>
                <a:cs typeface="Times New Roman" pitchFamily="18" charset="0"/>
              </a:rPr>
              <a:t>mesenteric lymph nodes of cattle are invariably black in color, while in pigs are almost white, </a:t>
            </a:r>
            <a:r>
              <a:rPr lang="en-US" sz="2800" u="sng" dirty="0" smtClean="0">
                <a:latin typeface="Times New Roman" pitchFamily="18" charset="0"/>
                <a:ea typeface="Calibri" pitchFamily="34" charset="0"/>
                <a:cs typeface="Times New Roman" pitchFamily="18" charset="0"/>
              </a:rPr>
              <a:t>except</a:t>
            </a:r>
            <a:r>
              <a:rPr lang="en-US" sz="2800" dirty="0" smtClean="0">
                <a:latin typeface="Times New Roman" pitchFamily="18" charset="0"/>
                <a:ea typeface="Calibri" pitchFamily="34" charset="0"/>
                <a:cs typeface="Times New Roman" pitchFamily="18" charset="0"/>
              </a:rPr>
              <a:t> </a:t>
            </a:r>
            <a:r>
              <a:rPr lang="en-US" sz="2800" dirty="0">
                <a:latin typeface="Times New Roman" pitchFamily="18" charset="0"/>
                <a:ea typeface="Calibri" pitchFamily="34" charset="0"/>
                <a:cs typeface="Times New Roman" pitchFamily="18" charset="0"/>
              </a:rPr>
              <a:t>those of the head &amp; neck </a:t>
            </a:r>
            <a:r>
              <a:rPr lang="en-US" sz="2800" dirty="0" smtClean="0">
                <a:latin typeface="Times New Roman" pitchFamily="18" charset="0"/>
                <a:ea typeface="Calibri" pitchFamily="34" charset="0"/>
                <a:cs typeface="Times New Roman" pitchFamily="18" charset="0"/>
              </a:rPr>
              <a:t>are </a:t>
            </a:r>
            <a:r>
              <a:rPr lang="en-US" sz="2800" dirty="0">
                <a:latin typeface="Times New Roman" pitchFamily="18" charset="0"/>
                <a:ea typeface="Calibri" pitchFamily="34" charset="0"/>
                <a:cs typeface="Times New Roman" pitchFamily="18" charset="0"/>
              </a:rPr>
              <a:t>reddish in color.</a:t>
            </a:r>
          </a:p>
          <a:p>
            <a:pPr marL="898525" marR="0" lvl="0" algn="justLow" defTabSz="914400" rtl="0" eaLnBrk="0" fontAlgn="base" latinLnBrk="0" hangingPunct="0">
              <a:lnSpc>
                <a:spcPct val="150000"/>
              </a:lnSpc>
              <a:spcBef>
                <a:spcPct val="0"/>
              </a:spcBef>
              <a:spcAft>
                <a:spcPct val="0"/>
              </a:spcAft>
              <a:buClrTx/>
              <a:buSzTx/>
              <a:buFontTx/>
              <a:buNone/>
              <a:tabLst/>
            </a:pPr>
            <a:endParaRPr kumimoji="0" lang="en-US" sz="360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86916"/>
            <a:ext cx="9144000" cy="6555641"/>
          </a:xfrm>
          <a:prstGeom prst="rect">
            <a:avLst/>
          </a:prstGeom>
        </p:spPr>
        <p:txBody>
          <a:bodyPr wrap="square">
            <a:spAutoFit/>
          </a:bodyPr>
          <a:lstStyle/>
          <a:p>
            <a:pPr marL="898525" lvl="0" indent="-898525" algn="justLow" rtl="0" eaLnBrk="0" fontAlgn="base" hangingPunct="0">
              <a:lnSpc>
                <a:spcPct val="150000"/>
              </a:lnSpc>
              <a:spcBef>
                <a:spcPct val="0"/>
              </a:spcBef>
              <a:spcAft>
                <a:spcPct val="0"/>
              </a:spcAft>
            </a:pPr>
            <a:r>
              <a:rPr lang="en-US" sz="2800" b="1" u="sng" dirty="0" smtClean="0">
                <a:solidFill>
                  <a:prstClr val="black"/>
                </a:solidFill>
                <a:latin typeface="Times New Roman" pitchFamily="18" charset="0"/>
                <a:ea typeface="Calibri" pitchFamily="34" charset="0"/>
                <a:cs typeface="Times New Roman" pitchFamily="18" charset="0"/>
              </a:rPr>
              <a:t>Changes in color: </a:t>
            </a:r>
            <a:r>
              <a:rPr lang="en-US" sz="2800" dirty="0">
                <a:solidFill>
                  <a:prstClr val="black"/>
                </a:solidFill>
                <a:latin typeface="Times New Roman" pitchFamily="18" charset="0"/>
                <a:ea typeface="Calibri" pitchFamily="34" charset="0"/>
                <a:cs typeface="Times New Roman" pitchFamily="18" charset="0"/>
              </a:rPr>
              <a:t>In general </a:t>
            </a:r>
            <a:endParaRPr lang="en-US" sz="2800" b="1" u="sng" dirty="0" smtClean="0">
              <a:solidFill>
                <a:prstClr val="black"/>
              </a:solidFill>
              <a:latin typeface="Times New Roman" pitchFamily="18" charset="0"/>
              <a:ea typeface="Calibri" pitchFamily="34" charset="0"/>
              <a:cs typeface="Times New Roman" pitchFamily="18" charset="0"/>
            </a:endParaRPr>
          </a:p>
          <a:p>
            <a:pPr marL="898525" lvl="0" indent="-898525" algn="justLow" rtl="0" eaLnBrk="0" fontAlgn="base" hangingPunct="0">
              <a:lnSpc>
                <a:spcPct val="150000"/>
              </a:lnSpc>
              <a:spcBef>
                <a:spcPct val="0"/>
              </a:spcBef>
              <a:spcAft>
                <a:spcPct val="0"/>
              </a:spcAft>
            </a:pPr>
            <a:r>
              <a:rPr lang="en-US" sz="2800" dirty="0" smtClean="0">
                <a:solidFill>
                  <a:prstClr val="black"/>
                </a:solidFill>
                <a:latin typeface="Times New Roman" pitchFamily="18" charset="0"/>
                <a:ea typeface="Calibri" pitchFamily="34" charset="0"/>
                <a:cs typeface="Times New Roman" pitchFamily="18" charset="0"/>
              </a:rPr>
              <a:t>          </a:t>
            </a:r>
            <a:r>
              <a:rPr lang="en-US" sz="2800" u="sng" dirty="0" smtClean="0">
                <a:latin typeface="Times New Roman" pitchFamily="18" charset="0"/>
                <a:ea typeface="Calibri" pitchFamily="34" charset="0"/>
                <a:cs typeface="Times New Roman" pitchFamily="18" charset="0"/>
              </a:rPr>
              <a:t> Reddish color </a:t>
            </a:r>
            <a:r>
              <a:rPr lang="en-US" sz="2800" dirty="0">
                <a:solidFill>
                  <a:prstClr val="black"/>
                </a:solidFill>
                <a:latin typeface="Times New Roman" pitchFamily="18" charset="0"/>
                <a:ea typeface="Calibri" pitchFamily="34" charset="0"/>
                <a:cs typeface="Times New Roman" pitchFamily="18" charset="0"/>
              </a:rPr>
              <a:t>is due to varying degree of </a:t>
            </a:r>
            <a:r>
              <a:rPr lang="en-US" sz="2800" dirty="0" err="1">
                <a:solidFill>
                  <a:prstClr val="black"/>
                </a:solidFill>
                <a:latin typeface="Times New Roman" pitchFamily="18" charset="0"/>
                <a:ea typeface="Calibri" pitchFamily="34" charset="0"/>
                <a:cs typeface="Times New Roman" pitchFamily="18" charset="0"/>
              </a:rPr>
              <a:t>hyperaemia</a:t>
            </a:r>
            <a:r>
              <a:rPr lang="en-US" sz="2800" dirty="0">
                <a:solidFill>
                  <a:prstClr val="black"/>
                </a:solidFill>
                <a:latin typeface="Times New Roman" pitchFamily="18" charset="0"/>
                <a:ea typeface="Calibri" pitchFamily="34" charset="0"/>
                <a:cs typeface="Times New Roman" pitchFamily="18" charset="0"/>
              </a:rPr>
              <a:t>.</a:t>
            </a:r>
          </a:p>
          <a:p>
            <a:pPr marL="898525" lvl="0" algn="justLow" rtl="0" eaLnBrk="0" fontAlgn="base" hangingPunct="0">
              <a:lnSpc>
                <a:spcPct val="150000"/>
              </a:lnSpc>
              <a:spcBef>
                <a:spcPct val="0"/>
              </a:spcBef>
              <a:spcAft>
                <a:spcPct val="0"/>
              </a:spcAft>
            </a:pPr>
            <a:r>
              <a:rPr lang="en-US" sz="2800" u="sng" dirty="0" smtClean="0">
                <a:latin typeface="Times New Roman" pitchFamily="18" charset="0"/>
                <a:ea typeface="Calibri" pitchFamily="34" charset="0"/>
                <a:cs typeface="Times New Roman" pitchFamily="18" charset="0"/>
              </a:rPr>
              <a:t> Yellow </a:t>
            </a:r>
            <a:r>
              <a:rPr lang="en-US" sz="2800" u="sng" dirty="0">
                <a:latin typeface="Times New Roman" pitchFamily="18" charset="0"/>
                <a:ea typeface="Calibri" pitchFamily="34" charset="0"/>
                <a:cs typeface="Times New Roman" pitchFamily="18" charset="0"/>
              </a:rPr>
              <a:t>color </a:t>
            </a:r>
            <a:r>
              <a:rPr lang="en-US" sz="2800" dirty="0">
                <a:solidFill>
                  <a:prstClr val="black"/>
                </a:solidFill>
                <a:latin typeface="Times New Roman" pitchFamily="18" charset="0"/>
                <a:ea typeface="Calibri" pitchFamily="34" charset="0"/>
                <a:cs typeface="Times New Roman" pitchFamily="18" charset="0"/>
              </a:rPr>
              <a:t>is due to fatty infiltration &amp; is often seen in the mesenteric </a:t>
            </a:r>
            <a:r>
              <a:rPr lang="en-US" sz="2800" dirty="0" err="1">
                <a:solidFill>
                  <a:prstClr val="black"/>
                </a:solidFill>
                <a:latin typeface="Times New Roman" pitchFamily="18" charset="0"/>
                <a:ea typeface="Calibri" pitchFamily="34" charset="0"/>
                <a:cs typeface="Times New Roman" pitchFamily="18" charset="0"/>
              </a:rPr>
              <a:t>L.n</a:t>
            </a:r>
            <a:r>
              <a:rPr lang="en-US" sz="2800" dirty="0">
                <a:solidFill>
                  <a:prstClr val="black"/>
                </a:solidFill>
                <a:latin typeface="Times New Roman" pitchFamily="18" charset="0"/>
                <a:ea typeface="Calibri" pitchFamily="34" charset="0"/>
                <a:cs typeface="Times New Roman" pitchFamily="18" charset="0"/>
              </a:rPr>
              <a:t>.</a:t>
            </a:r>
          </a:p>
          <a:p>
            <a:pPr marL="898525" lvl="0" algn="justLow" rtl="0" eaLnBrk="0" fontAlgn="base" hangingPunct="0">
              <a:lnSpc>
                <a:spcPct val="150000"/>
              </a:lnSpc>
              <a:spcBef>
                <a:spcPct val="0"/>
              </a:spcBef>
              <a:spcAft>
                <a:spcPct val="0"/>
              </a:spcAft>
            </a:pPr>
            <a:r>
              <a:rPr lang="en-US" sz="2800" u="sng" dirty="0" smtClean="0">
                <a:latin typeface="Times New Roman" pitchFamily="18" charset="0"/>
                <a:ea typeface="Calibri" pitchFamily="34" charset="0"/>
                <a:cs typeface="Times New Roman" pitchFamily="18" charset="0"/>
              </a:rPr>
              <a:t> Green </a:t>
            </a:r>
            <a:r>
              <a:rPr lang="en-US" sz="2800" u="sng" dirty="0">
                <a:latin typeface="Times New Roman" pitchFamily="18" charset="0"/>
                <a:ea typeface="Calibri" pitchFamily="34" charset="0"/>
                <a:cs typeface="Times New Roman" pitchFamily="18" charset="0"/>
              </a:rPr>
              <a:t>color </a:t>
            </a:r>
            <a:r>
              <a:rPr lang="en-US" sz="2800" dirty="0">
                <a:solidFill>
                  <a:prstClr val="black"/>
                </a:solidFill>
                <a:latin typeface="Times New Roman" pitchFamily="18" charset="0"/>
                <a:ea typeface="Calibri" pitchFamily="34" charset="0"/>
                <a:cs typeface="Times New Roman" pitchFamily="18" charset="0"/>
              </a:rPr>
              <a:t>may be due to </a:t>
            </a:r>
            <a:r>
              <a:rPr lang="en-US" sz="2800" dirty="0" err="1">
                <a:solidFill>
                  <a:prstClr val="black"/>
                </a:solidFill>
                <a:latin typeface="Times New Roman" pitchFamily="18" charset="0"/>
                <a:ea typeface="Calibri" pitchFamily="34" charset="0"/>
                <a:cs typeface="Times New Roman" pitchFamily="18" charset="0"/>
              </a:rPr>
              <a:t>eosinophilia</a:t>
            </a:r>
            <a:r>
              <a:rPr lang="en-US" sz="2800" dirty="0">
                <a:solidFill>
                  <a:prstClr val="black"/>
                </a:solidFill>
                <a:latin typeface="Times New Roman" pitchFamily="18" charset="0"/>
                <a:ea typeface="Calibri" pitchFamily="34" charset="0"/>
                <a:cs typeface="Times New Roman" pitchFamily="18" charset="0"/>
              </a:rPr>
              <a:t> caused by parasitic infestation in the drainage area</a:t>
            </a:r>
            <a:r>
              <a:rPr lang="en-US" sz="2800" dirty="0" smtClean="0">
                <a:solidFill>
                  <a:prstClr val="black"/>
                </a:solidFill>
                <a:latin typeface="Times New Roman" pitchFamily="18" charset="0"/>
                <a:ea typeface="Calibri" pitchFamily="34" charset="0"/>
                <a:cs typeface="Times New Roman" pitchFamily="18" charset="0"/>
              </a:rPr>
              <a:t>.</a:t>
            </a:r>
          </a:p>
          <a:p>
            <a:pPr marL="898525" indent="-898525" algn="justLow" rtl="0" eaLnBrk="0" fontAlgn="base" hangingPunct="0">
              <a:lnSpc>
                <a:spcPct val="150000"/>
              </a:lnSpc>
              <a:spcBef>
                <a:spcPct val="0"/>
              </a:spcBef>
              <a:spcAft>
                <a:spcPct val="0"/>
              </a:spcAft>
            </a:pPr>
            <a:r>
              <a:rPr lang="en-US" sz="2800" b="1" u="sng" dirty="0">
                <a:solidFill>
                  <a:prstClr val="black"/>
                </a:solidFill>
                <a:latin typeface="Times New Roman" pitchFamily="18" charset="0"/>
                <a:ea typeface="Calibri" pitchFamily="34" charset="0"/>
                <a:cs typeface="Times New Roman" pitchFamily="18" charset="0"/>
              </a:rPr>
              <a:t>Consistency</a:t>
            </a:r>
            <a:r>
              <a:rPr lang="en-US" sz="2800" b="1" u="sng" dirty="0" smtClean="0">
                <a:solidFill>
                  <a:prstClr val="black"/>
                </a:solidFill>
                <a:latin typeface="Times New Roman" pitchFamily="18" charset="0"/>
                <a:ea typeface="Calibri" pitchFamily="34" charset="0"/>
                <a:cs typeface="Times New Roman" pitchFamily="18" charset="0"/>
              </a:rPr>
              <a:t>: </a:t>
            </a:r>
            <a:r>
              <a:rPr lang="en-US" sz="2800" dirty="0" smtClean="0">
                <a:solidFill>
                  <a:prstClr val="black"/>
                </a:solidFill>
                <a:latin typeface="Times New Roman" pitchFamily="18" charset="0"/>
                <a:ea typeface="Calibri" pitchFamily="34" charset="0"/>
                <a:cs typeface="Times New Roman" pitchFamily="18" charset="0"/>
              </a:rPr>
              <a:t>varies </a:t>
            </a:r>
            <a:r>
              <a:rPr lang="en-US" sz="2800" dirty="0">
                <a:solidFill>
                  <a:prstClr val="black"/>
                </a:solidFill>
                <a:latin typeface="Times New Roman" pitchFamily="18" charset="0"/>
                <a:ea typeface="Calibri" pitchFamily="34" charset="0"/>
                <a:cs typeface="Times New Roman" pitchFamily="18" charset="0"/>
              </a:rPr>
              <a:t>in different parts of the body. </a:t>
            </a:r>
            <a:r>
              <a:rPr lang="en-US" sz="2800" dirty="0" smtClean="0">
                <a:solidFill>
                  <a:prstClr val="black"/>
                </a:solidFill>
                <a:latin typeface="Times New Roman" pitchFamily="18" charset="0"/>
                <a:ea typeface="Calibri" pitchFamily="34" charset="0"/>
                <a:cs typeface="Times New Roman" pitchFamily="18" charset="0"/>
              </a:rPr>
              <a:t>In </a:t>
            </a:r>
            <a:r>
              <a:rPr lang="en-US" sz="2800" dirty="0">
                <a:solidFill>
                  <a:prstClr val="black"/>
                </a:solidFill>
                <a:latin typeface="Times New Roman" pitchFamily="18" charset="0"/>
                <a:ea typeface="Calibri" pitchFamily="34" charset="0"/>
                <a:cs typeface="Times New Roman" pitchFamily="18" charset="0"/>
              </a:rPr>
              <a:t>general, </a:t>
            </a:r>
            <a:r>
              <a:rPr lang="en-US" sz="2800" dirty="0" err="1">
                <a:solidFill>
                  <a:prstClr val="black"/>
                </a:solidFill>
                <a:latin typeface="Times New Roman" pitchFamily="18" charset="0"/>
                <a:ea typeface="Calibri" pitchFamily="34" charset="0"/>
                <a:cs typeface="Times New Roman" pitchFamily="18" charset="0"/>
              </a:rPr>
              <a:t>L.n</a:t>
            </a:r>
            <a:r>
              <a:rPr lang="en-US" sz="2800" dirty="0">
                <a:solidFill>
                  <a:prstClr val="black"/>
                </a:solidFill>
                <a:latin typeface="Times New Roman" pitchFamily="18" charset="0"/>
                <a:ea typeface="Calibri" pitchFamily="34" charset="0"/>
                <a:cs typeface="Times New Roman" pitchFamily="18" charset="0"/>
              </a:rPr>
              <a:t> of the abdomen are soft than those of the thorax.</a:t>
            </a:r>
          </a:p>
          <a:p>
            <a:pPr marL="898525" algn="justLow" rtl="0" eaLnBrk="0" fontAlgn="base" hangingPunct="0">
              <a:lnSpc>
                <a:spcPct val="150000"/>
              </a:lnSpc>
              <a:spcBef>
                <a:spcPct val="0"/>
              </a:spcBef>
              <a:spcAft>
                <a:spcPct val="0"/>
              </a:spcAft>
            </a:pPr>
            <a:r>
              <a:rPr lang="en-US" sz="2800" dirty="0">
                <a:solidFill>
                  <a:prstClr val="black"/>
                </a:solidFill>
                <a:latin typeface="Times New Roman" pitchFamily="18" charset="0"/>
                <a:ea typeface="Calibri" pitchFamily="34" charset="0"/>
                <a:cs typeface="Times New Roman" pitchFamily="18" charset="0"/>
              </a:rPr>
              <a:t> A physiological </a:t>
            </a:r>
            <a:r>
              <a:rPr lang="en-US" sz="2800" dirty="0" err="1">
                <a:solidFill>
                  <a:prstClr val="black"/>
                </a:solidFill>
                <a:latin typeface="Times New Roman" pitchFamily="18" charset="0"/>
                <a:ea typeface="Calibri" pitchFamily="34" charset="0"/>
                <a:cs typeface="Times New Roman" pitchFamily="18" charset="0"/>
              </a:rPr>
              <a:t>oedema</a:t>
            </a:r>
            <a:r>
              <a:rPr lang="en-US" sz="2800" dirty="0">
                <a:solidFill>
                  <a:prstClr val="black"/>
                </a:solidFill>
                <a:latin typeface="Times New Roman" pitchFamily="18" charset="0"/>
                <a:ea typeface="Calibri" pitchFamily="34" charset="0"/>
                <a:cs typeface="Times New Roman" pitchFamily="18" charset="0"/>
              </a:rPr>
              <a:t> of the </a:t>
            </a:r>
            <a:r>
              <a:rPr lang="en-US" sz="2800" dirty="0" err="1">
                <a:solidFill>
                  <a:prstClr val="black"/>
                </a:solidFill>
                <a:latin typeface="Times New Roman" pitchFamily="18" charset="0"/>
                <a:ea typeface="Calibri" pitchFamily="34" charset="0"/>
                <a:cs typeface="Times New Roman" pitchFamily="18" charset="0"/>
              </a:rPr>
              <a:t>supramammary</a:t>
            </a:r>
            <a:r>
              <a:rPr lang="en-US" sz="2800" dirty="0">
                <a:solidFill>
                  <a:prstClr val="black"/>
                </a:solidFill>
                <a:latin typeface="Times New Roman" pitchFamily="18" charset="0"/>
                <a:ea typeface="Calibri" pitchFamily="34" charset="0"/>
                <a:cs typeface="Times New Roman" pitchFamily="18" charset="0"/>
              </a:rPr>
              <a:t> </a:t>
            </a:r>
            <a:r>
              <a:rPr lang="en-US" sz="2800" dirty="0" smtClean="0">
                <a:solidFill>
                  <a:prstClr val="black"/>
                </a:solidFill>
                <a:latin typeface="Times New Roman" pitchFamily="18" charset="0"/>
                <a:ea typeface="Calibri" pitchFamily="34" charset="0"/>
                <a:cs typeface="Times New Roman" pitchFamily="18" charset="0"/>
              </a:rPr>
              <a:t>&amp; </a:t>
            </a:r>
            <a:r>
              <a:rPr lang="en-US" sz="2800" dirty="0">
                <a:solidFill>
                  <a:prstClr val="black"/>
                </a:solidFill>
                <a:latin typeface="Times New Roman" pitchFamily="18" charset="0"/>
                <a:ea typeface="Calibri" pitchFamily="34" charset="0"/>
                <a:cs typeface="Times New Roman" pitchFamily="18" charset="0"/>
              </a:rPr>
              <a:t>iliac </a:t>
            </a:r>
            <a:r>
              <a:rPr lang="en-US" sz="2800" dirty="0" err="1">
                <a:solidFill>
                  <a:prstClr val="black"/>
                </a:solidFill>
                <a:latin typeface="Times New Roman" pitchFamily="18" charset="0"/>
                <a:ea typeface="Calibri" pitchFamily="34" charset="0"/>
                <a:cs typeface="Times New Roman" pitchFamily="18" charset="0"/>
              </a:rPr>
              <a:t>L.n</a:t>
            </a:r>
            <a:r>
              <a:rPr lang="en-US" sz="2800" dirty="0">
                <a:solidFill>
                  <a:prstClr val="black"/>
                </a:solidFill>
                <a:latin typeface="Times New Roman" pitchFamily="18" charset="0"/>
                <a:ea typeface="Calibri" pitchFamily="34" charset="0"/>
                <a:cs typeface="Times New Roman" pitchFamily="18" charset="0"/>
              </a:rPr>
              <a:t> will be encountered in the lactating animals</a:t>
            </a:r>
            <a:r>
              <a:rPr lang="en-US" sz="2800" dirty="0" smtClean="0">
                <a:solidFill>
                  <a:prstClr val="black"/>
                </a:solidFill>
                <a:latin typeface="Times New Roman" pitchFamily="18" charset="0"/>
                <a:ea typeface="Calibri" pitchFamily="34" charset="0"/>
                <a:cs typeface="Times New Roman" pitchFamily="18" charset="0"/>
              </a:rPr>
              <a:t>.</a:t>
            </a:r>
            <a:endParaRPr lang="en-US" sz="2800" dirty="0">
              <a:solidFill>
                <a:prstClr val="black"/>
              </a:solidFill>
              <a:latin typeface="Times New Roman" pitchFamily="18" charset="0"/>
              <a:ea typeface="Calibri" pitchFamily="34" charset="0"/>
              <a:cs typeface="Times New Roman" pitchFamily="18" charset="0"/>
            </a:endParaRPr>
          </a:p>
        </p:txBody>
      </p:sp>
      <p:sp>
        <p:nvSpPr>
          <p:cNvPr id="3" name="مستطيل مستدير الزوايا 2"/>
          <p:cNvSpPr/>
          <p:nvPr/>
        </p:nvSpPr>
        <p:spPr>
          <a:xfrm>
            <a:off x="357158" y="1000108"/>
            <a:ext cx="571504" cy="214314"/>
          </a:xfrm>
          <a:prstGeom prst="round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4" name="مستطيل مستدير الزوايا 3"/>
          <p:cNvSpPr/>
          <p:nvPr/>
        </p:nvSpPr>
        <p:spPr>
          <a:xfrm>
            <a:off x="357158" y="1571612"/>
            <a:ext cx="571504" cy="214314"/>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5" name="مستطيل مستدير الزوايا 4"/>
          <p:cNvSpPr/>
          <p:nvPr/>
        </p:nvSpPr>
        <p:spPr>
          <a:xfrm>
            <a:off x="357158" y="2857496"/>
            <a:ext cx="571504" cy="214314"/>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1000100" y="285728"/>
            <a:ext cx="7640727"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Lymph nodes of cattle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algn="ctr" rtl="0" fontAlgn="base">
              <a:spcBef>
                <a:spcPct val="0"/>
              </a:spcBef>
              <a:spcAft>
                <a:spcPct val="0"/>
              </a:spcAft>
            </a:pPr>
            <a:r>
              <a:rPr lang="en-US" sz="2400" b="1" dirty="0" smtClean="0"/>
              <a:t>P:position           </a:t>
            </a:r>
            <a:r>
              <a:rPr lang="en-US" sz="2400" b="1" dirty="0"/>
              <a:t>D: drainage area            </a:t>
            </a:r>
            <a:r>
              <a:rPr lang="en-US" sz="2400" b="1" dirty="0" smtClean="0"/>
              <a:t>    </a:t>
            </a:r>
            <a:r>
              <a:rPr lang="en-US" sz="2400" b="1" dirty="0"/>
              <a:t>E: efferent</a:t>
            </a:r>
            <a:endParaRPr lang="en-US" sz="2400" dirty="0"/>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صورة 2" descr="skeletal-system-of-bovine-2-728.jpg"/>
          <p:cNvPicPr>
            <a:picLocks noChangeAspect="1"/>
          </p:cNvPicPr>
          <p:nvPr/>
        </p:nvPicPr>
        <p:blipFill>
          <a:blip r:embed="rId2"/>
          <a:srcRect l="6731" t="17033" r="7761" b="10165"/>
          <a:stretch>
            <a:fillRect/>
          </a:stretch>
        </p:blipFill>
        <p:spPr>
          <a:xfrm>
            <a:off x="1571604" y="1714488"/>
            <a:ext cx="5929354" cy="3786214"/>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descr="head.png"/>
          <p:cNvPicPr>
            <a:picLocks noChangeAspect="1"/>
          </p:cNvPicPr>
          <p:nvPr/>
        </p:nvPicPr>
        <p:blipFill>
          <a:blip r:embed="rId2"/>
          <a:stretch>
            <a:fillRect/>
          </a:stretch>
        </p:blipFill>
        <p:spPr>
          <a:xfrm>
            <a:off x="3286116" y="214290"/>
            <a:ext cx="5857884" cy="6357982"/>
          </a:xfrm>
          <a:prstGeom prst="rect">
            <a:avLst/>
          </a:prstGeom>
        </p:spPr>
      </p:pic>
      <p:graphicFrame>
        <p:nvGraphicFramePr>
          <p:cNvPr id="10" name="جدول 9"/>
          <p:cNvGraphicFramePr>
            <a:graphicFrameLocks noGrp="1"/>
          </p:cNvGraphicFramePr>
          <p:nvPr/>
        </p:nvGraphicFramePr>
        <p:xfrm>
          <a:off x="0" y="0"/>
          <a:ext cx="9144000" cy="6858000"/>
        </p:xfrm>
        <a:graphic>
          <a:graphicData uri="http://schemas.openxmlformats.org/drawingml/2006/table">
            <a:tbl>
              <a:tblPr/>
              <a:tblGrid>
                <a:gridCol w="9144000"/>
              </a:tblGrid>
              <a:tr h="6858000">
                <a:tc>
                  <a:txBody>
                    <a:bodyPr/>
                    <a:lstStyle/>
                    <a:p>
                      <a:pPr marL="342900" lvl="0" indent="-342900" algn="just" rtl="0">
                        <a:lnSpc>
                          <a:spcPct val="150000"/>
                        </a:lnSpc>
                        <a:spcAft>
                          <a:spcPts val="0"/>
                        </a:spcAft>
                        <a:buFont typeface="+mj-lt"/>
                        <a:buNone/>
                      </a:pPr>
                      <a:r>
                        <a:rPr lang="en-US" sz="2400" b="1" u="sng" dirty="0">
                          <a:latin typeface="Times New Roman"/>
                          <a:ea typeface="Calibri"/>
                          <a:cs typeface="Arial"/>
                        </a:rPr>
                        <a:t>Lymph nodes of the head: </a:t>
                      </a:r>
                      <a:endParaRPr lang="en-US" sz="1800" dirty="0">
                        <a:latin typeface="Calibri"/>
                        <a:ea typeface="Calibri"/>
                        <a:cs typeface="Arial"/>
                      </a:endParaRPr>
                    </a:p>
                    <a:p>
                      <a:pPr marL="898525" indent="-898525" algn="just" rtl="0">
                        <a:lnSpc>
                          <a:spcPct val="150000"/>
                        </a:lnSpc>
                        <a:spcAft>
                          <a:spcPts val="0"/>
                        </a:spcAft>
                        <a:buAutoNum type="arabicPeriod"/>
                      </a:pPr>
                      <a:r>
                        <a:rPr lang="en-US" sz="2400" dirty="0" err="1" smtClean="0">
                          <a:latin typeface="Times New Roman"/>
                          <a:ea typeface="Calibri"/>
                          <a:cs typeface="Arial"/>
                        </a:rPr>
                        <a:t>Submaxillary</a:t>
                      </a:r>
                      <a:r>
                        <a:rPr lang="en-US" sz="2400" dirty="0">
                          <a:latin typeface="Times New Roman"/>
                          <a:ea typeface="Calibri"/>
                          <a:cs typeface="Arial"/>
                        </a:rPr>
                        <a:t>/ </a:t>
                      </a:r>
                      <a:r>
                        <a:rPr lang="en-US" sz="2400" dirty="0" err="1">
                          <a:latin typeface="Times New Roman"/>
                          <a:ea typeface="Calibri"/>
                          <a:cs typeface="Arial"/>
                        </a:rPr>
                        <a:t>mandibular</a:t>
                      </a:r>
                      <a:r>
                        <a:rPr lang="en-US" sz="2400" dirty="0">
                          <a:latin typeface="Times New Roman"/>
                          <a:ea typeface="Calibri"/>
                          <a:cs typeface="Arial"/>
                        </a:rPr>
                        <a:t> </a:t>
                      </a:r>
                      <a:r>
                        <a:rPr lang="en-US" sz="2400" dirty="0" err="1" smtClean="0">
                          <a:latin typeface="Times New Roman"/>
                          <a:ea typeface="Calibri"/>
                          <a:cs typeface="Arial"/>
                        </a:rPr>
                        <a:t>L.n</a:t>
                      </a:r>
                      <a:r>
                        <a:rPr lang="en-US" sz="2400" dirty="0" smtClean="0">
                          <a:latin typeface="Times New Roman"/>
                          <a:ea typeface="Calibri"/>
                          <a:cs typeface="Arial"/>
                        </a:rPr>
                        <a:t>.</a:t>
                      </a:r>
                      <a:endParaRPr lang="en-US" sz="1800" dirty="0">
                        <a:latin typeface="Calibri"/>
                        <a:ea typeface="Calibri"/>
                        <a:cs typeface="Arial"/>
                      </a:endParaRPr>
                    </a:p>
                    <a:p>
                      <a:pPr marL="898525" indent="-898525" algn="just" rtl="0">
                        <a:lnSpc>
                          <a:spcPct val="150000"/>
                        </a:lnSpc>
                        <a:spcAft>
                          <a:spcPts val="0"/>
                        </a:spcAft>
                        <a:buAutoNum type="arabicPeriod"/>
                      </a:pPr>
                      <a:r>
                        <a:rPr lang="en-US" sz="2400" dirty="0" smtClean="0">
                          <a:latin typeface="Times New Roman"/>
                          <a:ea typeface="Calibri"/>
                          <a:cs typeface="Arial"/>
                        </a:rPr>
                        <a:t>Parotid </a:t>
                      </a:r>
                      <a:r>
                        <a:rPr lang="en-US" sz="2400" dirty="0" err="1">
                          <a:latin typeface="Times New Roman"/>
                          <a:ea typeface="Calibri"/>
                          <a:cs typeface="Arial"/>
                        </a:rPr>
                        <a:t>L.n</a:t>
                      </a:r>
                      <a:r>
                        <a:rPr lang="en-US" sz="2400" dirty="0">
                          <a:latin typeface="Times New Roman"/>
                          <a:ea typeface="Calibri"/>
                          <a:cs typeface="Arial"/>
                        </a:rPr>
                        <a:t>.</a:t>
                      </a:r>
                      <a:endParaRPr lang="en-US" sz="1800" dirty="0">
                        <a:latin typeface="Calibri"/>
                        <a:ea typeface="Calibri"/>
                        <a:cs typeface="Arial"/>
                      </a:endParaRPr>
                    </a:p>
                    <a:p>
                      <a:pPr marL="898525" lvl="0" indent="-898525" algn="just" rtl="0">
                        <a:lnSpc>
                          <a:spcPct val="150000"/>
                        </a:lnSpc>
                        <a:spcAft>
                          <a:spcPts val="0"/>
                        </a:spcAft>
                        <a:buFont typeface="+mj-lt"/>
                        <a:buAutoNum type="arabicPeriod"/>
                      </a:pPr>
                      <a:r>
                        <a:rPr lang="en-US" sz="2400" dirty="0">
                          <a:latin typeface="Times New Roman"/>
                          <a:ea typeface="Calibri"/>
                          <a:cs typeface="Arial"/>
                        </a:rPr>
                        <a:t>Retropharyngeal </a:t>
                      </a:r>
                      <a:r>
                        <a:rPr lang="en-US" sz="2400" dirty="0" err="1">
                          <a:latin typeface="Times New Roman"/>
                          <a:ea typeface="Calibri"/>
                          <a:cs typeface="Arial"/>
                        </a:rPr>
                        <a:t>L.n</a:t>
                      </a:r>
                      <a:r>
                        <a:rPr lang="en-US" sz="2400" dirty="0">
                          <a:latin typeface="Times New Roman"/>
                          <a:ea typeface="Calibri"/>
                          <a:cs typeface="Arial"/>
                        </a:rPr>
                        <a:t>.</a:t>
                      </a:r>
                      <a:endParaRPr lang="en-US" sz="1800" dirty="0">
                        <a:latin typeface="Calibri"/>
                        <a:ea typeface="Calibri"/>
                        <a:cs typeface="Arial"/>
                      </a:endParaRPr>
                    </a:p>
                    <a:p>
                      <a:pPr marL="898525" lvl="0" indent="-898525" algn="just" rtl="0">
                        <a:lnSpc>
                          <a:spcPct val="150000"/>
                        </a:lnSpc>
                        <a:spcAft>
                          <a:spcPts val="0"/>
                        </a:spcAft>
                        <a:buFont typeface="+mj-lt"/>
                        <a:buAutoNum type="alphaLcPeriod"/>
                      </a:pPr>
                      <a:r>
                        <a:rPr lang="en-US" sz="2400" dirty="0">
                          <a:latin typeface="Times New Roman"/>
                          <a:ea typeface="Calibri"/>
                          <a:cs typeface="Arial"/>
                        </a:rPr>
                        <a:t>Medial (</a:t>
                      </a:r>
                      <a:r>
                        <a:rPr lang="en-US" sz="2400" dirty="0" err="1">
                          <a:latin typeface="Times New Roman"/>
                          <a:ea typeface="Calibri"/>
                          <a:cs typeface="Arial"/>
                        </a:rPr>
                        <a:t>suprapharyngeal</a:t>
                      </a:r>
                      <a:r>
                        <a:rPr lang="en-US" sz="2400" dirty="0">
                          <a:latin typeface="Times New Roman"/>
                          <a:ea typeface="Calibri"/>
                          <a:cs typeface="Arial"/>
                        </a:rPr>
                        <a:t>).</a:t>
                      </a:r>
                      <a:endParaRPr lang="en-US" sz="1800" dirty="0">
                        <a:latin typeface="Calibri"/>
                        <a:ea typeface="Calibri"/>
                        <a:cs typeface="Arial"/>
                      </a:endParaRPr>
                    </a:p>
                    <a:p>
                      <a:pPr marL="898525" lvl="0" indent="-898525" algn="just" rtl="0">
                        <a:lnSpc>
                          <a:spcPct val="150000"/>
                        </a:lnSpc>
                        <a:spcAft>
                          <a:spcPts val="0"/>
                        </a:spcAft>
                        <a:buFont typeface="+mj-lt"/>
                        <a:buAutoNum type="alphaLcPeriod"/>
                      </a:pPr>
                      <a:r>
                        <a:rPr lang="en-US" sz="2400" dirty="0">
                          <a:latin typeface="Times New Roman"/>
                          <a:ea typeface="Calibri"/>
                          <a:cs typeface="Arial"/>
                        </a:rPr>
                        <a:t>Lateral (</a:t>
                      </a:r>
                      <a:r>
                        <a:rPr lang="en-US" sz="2400" dirty="0" err="1">
                          <a:latin typeface="Times New Roman"/>
                          <a:ea typeface="Calibri"/>
                          <a:cs typeface="Arial"/>
                        </a:rPr>
                        <a:t>atlantal</a:t>
                      </a:r>
                      <a:r>
                        <a:rPr lang="en-US" sz="2400" dirty="0">
                          <a:latin typeface="Times New Roman"/>
                          <a:ea typeface="Calibri"/>
                          <a:cs typeface="Arial"/>
                        </a:rPr>
                        <a:t>)</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رحلة">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Override1.xml><?xml version="1.0" encoding="utf-8"?>
<a:themeOverride xmlns:a="http://schemas.openxmlformats.org/drawingml/2006/main">
  <a:clrScheme name="رحلة">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
  <TotalTime>494</TotalTime>
  <Words>2697</Words>
  <Application>Microsoft Office PowerPoint</Application>
  <PresentationFormat>عرض على الشاشة (3:4)‏</PresentationFormat>
  <Paragraphs>310</Paragraphs>
  <Slides>39</Slides>
  <Notes>0</Notes>
  <HiddenSlides>0</HiddenSlides>
  <MMClips>0</MMClips>
  <ScaleCrop>false</ScaleCrop>
  <HeadingPairs>
    <vt:vector size="4" baseType="variant">
      <vt:variant>
        <vt:lpstr>سمة</vt:lpstr>
      </vt:variant>
      <vt:variant>
        <vt:i4>1</vt:i4>
      </vt:variant>
      <vt:variant>
        <vt:lpstr>عناوين الشرائح</vt:lpstr>
      </vt:variant>
      <vt:variant>
        <vt:i4>39</vt:i4>
      </vt:variant>
    </vt:vector>
  </HeadingPairs>
  <TitlesOfParts>
    <vt:vector size="40" baseType="lpstr">
      <vt:lpstr>انقلاب</vt:lpstr>
      <vt:lpstr>Lymphatic system</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الشريحة 34</vt:lpstr>
      <vt:lpstr>الشريحة 35</vt:lpstr>
      <vt:lpstr>الشريحة 36</vt:lpstr>
      <vt:lpstr>الشريحة 37</vt:lpstr>
      <vt:lpstr>الشريحة 38</vt:lpstr>
      <vt:lpstr>الشريحة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Lymphatic system</dc:title>
  <dc:creator>Gama</dc:creator>
  <cp:lastModifiedBy>Gama</cp:lastModifiedBy>
  <cp:revision>35</cp:revision>
  <dcterms:created xsi:type="dcterms:W3CDTF">2018-12-25T07:39:05Z</dcterms:created>
  <dcterms:modified xsi:type="dcterms:W3CDTF">2018-12-25T15:53:34Z</dcterms:modified>
</cp:coreProperties>
</file>